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tif" ContentType="image/t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27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0"/>
  </p:notesMasterIdLst>
  <p:sldIdLst>
    <p:sldId id="256" r:id="rId2"/>
    <p:sldId id="2348" r:id="rId3"/>
    <p:sldId id="2532" r:id="rId4"/>
    <p:sldId id="268" r:id="rId5"/>
    <p:sldId id="267" r:id="rId6"/>
    <p:sldId id="269" r:id="rId7"/>
    <p:sldId id="280" r:id="rId8"/>
    <p:sldId id="279" r:id="rId9"/>
    <p:sldId id="272" r:id="rId10"/>
    <p:sldId id="281" r:id="rId11"/>
    <p:sldId id="274" r:id="rId12"/>
    <p:sldId id="282" r:id="rId13"/>
    <p:sldId id="277" r:id="rId14"/>
    <p:sldId id="278" r:id="rId15"/>
    <p:sldId id="284" r:id="rId16"/>
    <p:sldId id="300" r:id="rId17"/>
    <p:sldId id="285" r:id="rId18"/>
    <p:sldId id="286" r:id="rId19"/>
    <p:sldId id="287" r:id="rId20"/>
    <p:sldId id="296" r:id="rId21"/>
    <p:sldId id="295" r:id="rId22"/>
    <p:sldId id="291" r:id="rId23"/>
    <p:sldId id="292" r:id="rId24"/>
    <p:sldId id="298" r:id="rId25"/>
    <p:sldId id="299" r:id="rId26"/>
    <p:sldId id="301" r:id="rId27"/>
    <p:sldId id="306" r:id="rId28"/>
    <p:sldId id="307" r:id="rId29"/>
    <p:sldId id="308" r:id="rId30"/>
    <p:sldId id="2533" r:id="rId31"/>
    <p:sldId id="2525" r:id="rId32"/>
    <p:sldId id="2526" r:id="rId33"/>
    <p:sldId id="2534" r:id="rId34"/>
    <p:sldId id="297" r:id="rId35"/>
    <p:sldId id="2520" r:id="rId36"/>
    <p:sldId id="2518" r:id="rId37"/>
    <p:sldId id="2083" r:id="rId38"/>
    <p:sldId id="2517" r:id="rId39"/>
    <p:sldId id="768" r:id="rId40"/>
    <p:sldId id="258" r:id="rId41"/>
    <p:sldId id="2537" r:id="rId42"/>
    <p:sldId id="260" r:id="rId43"/>
    <p:sldId id="263" r:id="rId44"/>
    <p:sldId id="304" r:id="rId45"/>
    <p:sldId id="2524" r:id="rId46"/>
    <p:sldId id="2521" r:id="rId47"/>
    <p:sldId id="2094" r:id="rId48"/>
    <p:sldId id="2522" r:id="rId49"/>
    <p:sldId id="2535" r:id="rId50"/>
    <p:sldId id="2519" r:id="rId51"/>
    <p:sldId id="2523" r:id="rId52"/>
    <p:sldId id="2529" r:id="rId53"/>
    <p:sldId id="2527" r:id="rId54"/>
    <p:sldId id="2530" r:id="rId55"/>
    <p:sldId id="2531" r:id="rId56"/>
    <p:sldId id="2538" r:id="rId57"/>
    <p:sldId id="2539" r:id="rId58"/>
    <p:sldId id="2540" r:id="rId5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0724" autoAdjust="0"/>
  </p:normalViewPr>
  <p:slideViewPr>
    <p:cSldViewPr>
      <p:cViewPr>
        <p:scale>
          <a:sx n="75" d="100"/>
          <a:sy n="75" d="100"/>
        </p:scale>
        <p:origin x="-2580" y="-402"/>
      </p:cViewPr>
      <p:guideLst>
        <p:guide orient="horz" pos="2160"/>
        <p:guide orient="horz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A86864-BB74-4A04-A22A-153A11D13989}" type="datetimeFigureOut">
              <a:rPr lang="en-US" smtClean="0"/>
              <a:t>05-Nov-19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D509E6-240D-427B-9F3C-01CA969AA5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5074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\\</a:t>
            </a:r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}x'</a:t>
            </a:r>
          </a:p>
          <a:p>
            <a:r>
              <a:rPr lang="en-US" dirty="0"/>
              <a:t>\\ y'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r>
              <a:rPr lang="en-US" dirty="0"/>
              <a:t>=</a:t>
            </a:r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}a &amp; 0</a:t>
            </a:r>
          </a:p>
          <a:p>
            <a:r>
              <a:rPr lang="en-US" dirty="0"/>
              <a:t>\\ 0 &amp; b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}x</a:t>
            </a:r>
          </a:p>
          <a:p>
            <a:r>
              <a:rPr lang="en-US" dirty="0"/>
              <a:t>\\ y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\</a:t>
            </a:r>
            <a:r>
              <a:rPr lang="en-US" dirty="0" err="1"/>
              <a:t>textrm</a:t>
            </a:r>
            <a:r>
              <a:rPr lang="en-US" dirty="0"/>
              <a:t>{and then}</a:t>
            </a:r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}x''</a:t>
            </a:r>
          </a:p>
          <a:p>
            <a:r>
              <a:rPr lang="en-US" dirty="0"/>
              <a:t>\\ y''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r>
              <a:rPr lang="en-US" dirty="0"/>
              <a:t>=</a:t>
            </a:r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}cos\theta &amp; -sin\theta</a:t>
            </a:r>
          </a:p>
          <a:p>
            <a:r>
              <a:rPr lang="en-US" dirty="0"/>
              <a:t>\\ sin\theta &amp; cos\theta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}x'</a:t>
            </a:r>
          </a:p>
          <a:p>
            <a:r>
              <a:rPr lang="en-US" dirty="0"/>
              <a:t>\\ y'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r>
              <a:rPr lang="en-US" dirty="0"/>
              <a:t>\\</a:t>
            </a:r>
          </a:p>
          <a:p>
            <a:r>
              <a:rPr lang="en-US" dirty="0"/>
              <a:t>\\</a:t>
            </a:r>
          </a:p>
          <a:p>
            <a:r>
              <a:rPr lang="en-US" dirty="0"/>
              <a:t>\</a:t>
            </a:r>
            <a:r>
              <a:rPr lang="en-US" dirty="0" err="1"/>
              <a:t>mapsto</a:t>
            </a:r>
            <a:r>
              <a:rPr lang="en-US" dirty="0"/>
              <a:t> </a:t>
            </a:r>
          </a:p>
          <a:p>
            <a:r>
              <a:rPr lang="en-US" dirty="0"/>
              <a:t>\\</a:t>
            </a:r>
          </a:p>
          <a:p>
            <a:r>
              <a:rPr lang="en-US" dirty="0"/>
              <a:t>\\</a:t>
            </a:r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}x''</a:t>
            </a:r>
          </a:p>
          <a:p>
            <a:r>
              <a:rPr lang="en-US" dirty="0"/>
              <a:t>\\ y''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r>
              <a:rPr lang="en-US" dirty="0"/>
              <a:t>=</a:t>
            </a:r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}cos\theta &amp; -sin\theta</a:t>
            </a:r>
          </a:p>
          <a:p>
            <a:r>
              <a:rPr lang="en-US" dirty="0"/>
              <a:t>\\ sin\theta &amp; cos\theta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}a &amp; 0</a:t>
            </a:r>
          </a:p>
          <a:p>
            <a:r>
              <a:rPr lang="en-US" dirty="0"/>
              <a:t>\\ 0 &amp; b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}x</a:t>
            </a:r>
          </a:p>
          <a:p>
            <a:r>
              <a:rPr lang="en-US" dirty="0"/>
              <a:t>\\ y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r>
              <a:rPr lang="en-US" dirty="0"/>
              <a:t>=</a:t>
            </a:r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</a:t>
            </a:r>
            <a:r>
              <a:rPr lang="en-US" dirty="0" err="1"/>
              <a:t>acos</a:t>
            </a:r>
            <a:r>
              <a:rPr lang="en-US" dirty="0"/>
              <a:t>\theta &amp; -sin\theta</a:t>
            </a:r>
          </a:p>
          <a:p>
            <a:r>
              <a:rPr lang="en-US" dirty="0"/>
              <a:t>\\ sin\theta &amp; </a:t>
            </a:r>
            <a:r>
              <a:rPr lang="en-US" dirty="0" err="1"/>
              <a:t>bcos</a:t>
            </a:r>
            <a:r>
              <a:rPr lang="en-US" dirty="0"/>
              <a:t>\theta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}x</a:t>
            </a:r>
          </a:p>
          <a:p>
            <a:r>
              <a:rPr lang="en-US" dirty="0"/>
              <a:t>\\ y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D509E6-240D-427B-9F3C-01CA969AA59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592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}x</a:t>
            </a:r>
          </a:p>
          <a:p>
            <a:r>
              <a:rPr lang="en-US" dirty="0"/>
              <a:t>\\ y</a:t>
            </a:r>
          </a:p>
          <a:p>
            <a:r>
              <a:rPr lang="en-US" dirty="0"/>
              <a:t>\\ z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r>
              <a:rPr lang="en-US" dirty="0"/>
              <a:t>\</a:t>
            </a:r>
            <a:r>
              <a:rPr lang="en-US" dirty="0" err="1"/>
              <a:t>mapsto</a:t>
            </a:r>
            <a:r>
              <a:rPr lang="en-US" dirty="0"/>
              <a:t> </a:t>
            </a:r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}u</a:t>
            </a:r>
          </a:p>
          <a:p>
            <a:r>
              <a:rPr lang="en-US" dirty="0"/>
              <a:t>\\ v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r>
              <a:rPr lang="en-US" dirty="0"/>
              <a:t>=</a:t>
            </a:r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}f\</a:t>
            </a:r>
            <a:r>
              <a:rPr lang="en-US" dirty="0" err="1"/>
              <a:t>frac</a:t>
            </a:r>
            <a:r>
              <a:rPr lang="en-US" dirty="0"/>
              <a:t>{x}{z}</a:t>
            </a:r>
          </a:p>
          <a:p>
            <a:r>
              <a:rPr lang="en-US" dirty="0"/>
              <a:t>\\ f\</a:t>
            </a:r>
            <a:r>
              <a:rPr lang="en-US" dirty="0" err="1"/>
              <a:t>frac</a:t>
            </a:r>
            <a:r>
              <a:rPr lang="en-US" dirty="0"/>
              <a:t>{y}{z}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D509E6-240D-427B-9F3C-01CA969AA59D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7527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\begin{</a:t>
            </a:r>
            <a:r>
              <a:rPr lang="en-US" dirty="0" err="1" smtClean="0"/>
              <a:t>bmatrix</a:t>
            </a:r>
            <a:r>
              <a:rPr lang="en-US" dirty="0" smtClean="0"/>
              <a:t>}f &amp; 0&amp;0&amp;0</a:t>
            </a:r>
          </a:p>
          <a:p>
            <a:r>
              <a:rPr lang="en-US" dirty="0" smtClean="0"/>
              <a:t>\\ 0&amp;f &amp;0&amp;0</a:t>
            </a:r>
          </a:p>
          <a:p>
            <a:r>
              <a:rPr lang="en-US" dirty="0" smtClean="0"/>
              <a:t>\\0&amp;0&amp;1&amp;0</a:t>
            </a:r>
          </a:p>
          <a:p>
            <a:r>
              <a:rPr lang="en-US" dirty="0" smtClean="0"/>
              <a:t>\end{</a:t>
            </a:r>
            <a:r>
              <a:rPr lang="en-US" dirty="0" err="1" smtClean="0"/>
              <a:t>bmatrix</a:t>
            </a:r>
            <a:r>
              <a:rPr lang="en-US" dirty="0" smtClean="0"/>
              <a:t>}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\begin{</a:t>
            </a:r>
            <a:r>
              <a:rPr lang="en-US" dirty="0" err="1" smtClean="0"/>
              <a:t>bmatrix</a:t>
            </a:r>
            <a:r>
              <a:rPr lang="en-US" dirty="0" smtClean="0"/>
              <a:t>}x</a:t>
            </a:r>
          </a:p>
          <a:p>
            <a:r>
              <a:rPr lang="en-US" dirty="0" smtClean="0"/>
              <a:t>\\ y</a:t>
            </a:r>
          </a:p>
          <a:p>
            <a:r>
              <a:rPr lang="en-US" dirty="0" smtClean="0"/>
              <a:t>\\z</a:t>
            </a:r>
          </a:p>
          <a:p>
            <a:r>
              <a:rPr lang="en-US" dirty="0" smtClean="0"/>
              <a:t>\\1</a:t>
            </a:r>
          </a:p>
          <a:p>
            <a:r>
              <a:rPr lang="en-US" dirty="0" smtClean="0"/>
              <a:t>\end{</a:t>
            </a:r>
            <a:r>
              <a:rPr lang="en-US" dirty="0" err="1" smtClean="0"/>
              <a:t>bmatrix</a:t>
            </a:r>
            <a:r>
              <a:rPr lang="en-US" dirty="0" smtClean="0"/>
              <a:t>}</a:t>
            </a:r>
          </a:p>
          <a:p>
            <a:endParaRPr lang="en-US" dirty="0" smtClean="0"/>
          </a:p>
          <a:p>
            <a:r>
              <a:rPr lang="en-US" dirty="0" smtClean="0"/>
              <a:t>=</a:t>
            </a:r>
          </a:p>
          <a:p>
            <a:endParaRPr lang="en-US" dirty="0" smtClean="0"/>
          </a:p>
          <a:p>
            <a:r>
              <a:rPr lang="en-US" dirty="0" smtClean="0"/>
              <a:t>\begin{</a:t>
            </a:r>
            <a:r>
              <a:rPr lang="en-US" dirty="0" err="1" smtClean="0"/>
              <a:t>bmatrix</a:t>
            </a:r>
            <a:r>
              <a:rPr lang="en-US" dirty="0" smtClean="0"/>
              <a:t>}</a:t>
            </a:r>
            <a:r>
              <a:rPr lang="en-US" dirty="0" err="1" smtClean="0"/>
              <a:t>fx</a:t>
            </a:r>
            <a:endParaRPr lang="en-US" dirty="0" smtClean="0"/>
          </a:p>
          <a:p>
            <a:r>
              <a:rPr lang="en-US" dirty="0" smtClean="0"/>
              <a:t>\\ </a:t>
            </a:r>
            <a:r>
              <a:rPr lang="en-US" dirty="0" err="1" smtClean="0"/>
              <a:t>fy</a:t>
            </a:r>
            <a:endParaRPr lang="en-US" dirty="0" smtClean="0"/>
          </a:p>
          <a:p>
            <a:r>
              <a:rPr lang="en-US" dirty="0" smtClean="0"/>
              <a:t>\\z</a:t>
            </a:r>
          </a:p>
          <a:p>
            <a:r>
              <a:rPr lang="en-US" dirty="0" smtClean="0"/>
              <a:t>\end{</a:t>
            </a:r>
            <a:r>
              <a:rPr lang="en-US" dirty="0" err="1" smtClean="0"/>
              <a:t>bmatrix</a:t>
            </a:r>
            <a:r>
              <a:rPr lang="en-US" dirty="0" smtClean="0"/>
              <a:t>}</a:t>
            </a:r>
          </a:p>
          <a:p>
            <a:endParaRPr lang="en-US" dirty="0" smtClean="0"/>
          </a:p>
          <a:p>
            <a:r>
              <a:rPr lang="en-US" dirty="0" smtClean="0"/>
              <a:t>\</a:t>
            </a:r>
            <a:r>
              <a:rPr lang="en-US" dirty="0" err="1" smtClean="0"/>
              <a:t>mapsto</a:t>
            </a:r>
            <a:r>
              <a:rPr lang="en-US" dirty="0" smtClean="0"/>
              <a:t> </a:t>
            </a:r>
          </a:p>
          <a:p>
            <a:endParaRPr lang="en-US" dirty="0" smtClean="0"/>
          </a:p>
          <a:p>
            <a:r>
              <a:rPr lang="en-US" dirty="0" smtClean="0"/>
              <a:t>\begin{</a:t>
            </a:r>
            <a:r>
              <a:rPr lang="en-US" dirty="0" err="1" smtClean="0"/>
              <a:t>bmatrix</a:t>
            </a:r>
            <a:r>
              <a:rPr lang="en-US" dirty="0" smtClean="0"/>
              <a:t>}f\</a:t>
            </a:r>
            <a:r>
              <a:rPr lang="en-US" dirty="0" err="1" smtClean="0"/>
              <a:t>frac</a:t>
            </a:r>
            <a:r>
              <a:rPr lang="en-US" dirty="0" smtClean="0"/>
              <a:t>{x}{z}</a:t>
            </a:r>
          </a:p>
          <a:p>
            <a:r>
              <a:rPr lang="en-US" dirty="0" smtClean="0"/>
              <a:t>\\ f\</a:t>
            </a:r>
            <a:r>
              <a:rPr lang="en-US" dirty="0" err="1" smtClean="0"/>
              <a:t>frac</a:t>
            </a:r>
            <a:r>
              <a:rPr lang="en-US" dirty="0" smtClean="0"/>
              <a:t>{y}{z}</a:t>
            </a:r>
          </a:p>
          <a:p>
            <a:r>
              <a:rPr lang="en-US" dirty="0" smtClean="0"/>
              <a:t>\end{</a:t>
            </a:r>
            <a:r>
              <a:rPr lang="en-US" dirty="0" err="1" smtClean="0"/>
              <a:t>bmatrix</a:t>
            </a:r>
            <a:r>
              <a:rPr lang="en-US" dirty="0" smtClean="0"/>
              <a:t>}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D509E6-240D-427B-9F3C-01CA969AA59D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3522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}f &amp; 0&amp;0</a:t>
            </a:r>
          </a:p>
          <a:p>
            <a:r>
              <a:rPr lang="en-US" dirty="0"/>
              <a:t>\\ 0&amp;f &amp;0</a:t>
            </a:r>
          </a:p>
          <a:p>
            <a:r>
              <a:rPr lang="en-US" dirty="0"/>
              <a:t>\\0&amp;0&amp;1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}1 &amp; 0&amp;0&amp;0</a:t>
            </a:r>
          </a:p>
          <a:p>
            <a:r>
              <a:rPr lang="en-US" dirty="0"/>
              <a:t>\\ 0&amp;1 &amp;0&amp;0</a:t>
            </a:r>
          </a:p>
          <a:p>
            <a:r>
              <a:rPr lang="en-US" dirty="0"/>
              <a:t>\\0&amp;0&amp;1&amp;0</a:t>
            </a:r>
          </a:p>
          <a:p>
            <a:endParaRPr lang="en-US" dirty="0"/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}x</a:t>
            </a:r>
          </a:p>
          <a:p>
            <a:r>
              <a:rPr lang="en-US" dirty="0"/>
              <a:t>\\ y</a:t>
            </a:r>
          </a:p>
          <a:p>
            <a:r>
              <a:rPr lang="en-US" dirty="0"/>
              <a:t>\\z</a:t>
            </a:r>
          </a:p>
          <a:p>
            <a:r>
              <a:rPr lang="en-US" dirty="0"/>
              <a:t>\\1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=</a:t>
            </a:r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</a:t>
            </a:r>
            <a:r>
              <a:rPr lang="en-US" dirty="0" err="1"/>
              <a:t>fx</a:t>
            </a:r>
            <a:endParaRPr lang="en-US" dirty="0"/>
          </a:p>
          <a:p>
            <a:r>
              <a:rPr lang="en-US" dirty="0"/>
              <a:t>\\ </a:t>
            </a:r>
            <a:r>
              <a:rPr lang="en-US" dirty="0" err="1"/>
              <a:t>fy</a:t>
            </a:r>
            <a:endParaRPr lang="en-US" dirty="0"/>
          </a:p>
          <a:p>
            <a:r>
              <a:rPr lang="en-US" dirty="0"/>
              <a:t>\\z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\</a:t>
            </a:r>
            <a:r>
              <a:rPr lang="en-US" dirty="0" err="1"/>
              <a:t>mapsto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}f\frac{x}{z}</a:t>
            </a:r>
          </a:p>
          <a:p>
            <a:r>
              <a:rPr lang="en-US" dirty="0"/>
              <a:t>\\ f\frac{y}{z}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D509E6-240D-427B-9F3C-01CA969AA59D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6840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}1 &amp; 0&amp;0&amp;0</a:t>
            </a:r>
          </a:p>
          <a:p>
            <a:r>
              <a:rPr lang="en-US" dirty="0"/>
              <a:t>\\ 0&amp;1 &amp;0&amp;0</a:t>
            </a:r>
          </a:p>
          <a:p>
            <a:r>
              <a:rPr lang="en-US" dirty="0"/>
              <a:t>\\0&amp;0&amp;0&amp;1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}x</a:t>
            </a:r>
          </a:p>
          <a:p>
            <a:r>
              <a:rPr lang="en-US" dirty="0"/>
              <a:t>\\ y</a:t>
            </a:r>
          </a:p>
          <a:p>
            <a:r>
              <a:rPr lang="en-US" dirty="0"/>
              <a:t>\\z</a:t>
            </a:r>
          </a:p>
          <a:p>
            <a:r>
              <a:rPr lang="en-US" dirty="0"/>
              <a:t>\\1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=</a:t>
            </a:r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}x</a:t>
            </a:r>
          </a:p>
          <a:p>
            <a:r>
              <a:rPr lang="en-US" dirty="0"/>
              <a:t>\\ y</a:t>
            </a:r>
          </a:p>
          <a:p>
            <a:r>
              <a:rPr lang="en-US" dirty="0"/>
              <a:t>\\1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\</a:t>
            </a:r>
            <a:r>
              <a:rPr lang="en-US" dirty="0" err="1"/>
              <a:t>mapsto</a:t>
            </a:r>
            <a:endParaRPr lang="en-US" dirty="0"/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}x</a:t>
            </a:r>
          </a:p>
          <a:p>
            <a:r>
              <a:rPr lang="en-US" dirty="0"/>
              <a:t>\\ y</a:t>
            </a:r>
          </a:p>
          <a:p>
            <a:endParaRPr lang="en-US" dirty="0"/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=======================================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}1 &amp; 0&amp;0&amp;0</a:t>
            </a:r>
          </a:p>
          <a:p>
            <a:r>
              <a:rPr lang="en-US" dirty="0"/>
              <a:t>\\ 0&amp;1 &amp;0&amp;0</a:t>
            </a:r>
          </a:p>
          <a:p>
            <a:r>
              <a:rPr lang="en-US" dirty="0"/>
              <a:t>\\0&amp;0&amp;0&amp;z_0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}x</a:t>
            </a:r>
          </a:p>
          <a:p>
            <a:r>
              <a:rPr lang="en-US" dirty="0"/>
              <a:t>\\ y</a:t>
            </a:r>
          </a:p>
          <a:p>
            <a:r>
              <a:rPr lang="en-US" dirty="0"/>
              <a:t>\\z</a:t>
            </a:r>
          </a:p>
          <a:p>
            <a:r>
              <a:rPr lang="en-US" dirty="0"/>
              <a:t>\\1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=</a:t>
            </a:r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}x</a:t>
            </a:r>
          </a:p>
          <a:p>
            <a:r>
              <a:rPr lang="en-US" dirty="0"/>
              <a:t>\\ y</a:t>
            </a:r>
          </a:p>
          <a:p>
            <a:r>
              <a:rPr lang="en-US" dirty="0"/>
              <a:t>\\z_0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\</a:t>
            </a:r>
            <a:r>
              <a:rPr lang="en-US" dirty="0" err="1"/>
              <a:t>mapsto</a:t>
            </a:r>
            <a:endParaRPr lang="en-US" dirty="0"/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}x/z_0</a:t>
            </a:r>
          </a:p>
          <a:p>
            <a:r>
              <a:rPr lang="en-US" dirty="0"/>
              <a:t>\\ y/z_0</a:t>
            </a:r>
          </a:p>
          <a:p>
            <a:endParaRPr lang="en-US" dirty="0"/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D509E6-240D-427B-9F3C-01CA969AA59D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1504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D509E6-240D-427B-9F3C-01CA969AA59D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2244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D509E6-240D-427B-9F3C-01CA969AA59D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9991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D509E6-240D-427B-9F3C-01CA969AA59D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4160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D509E6-240D-427B-9F3C-01CA969AA59D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2861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\\</a:t>
            </a:r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}x'</a:t>
            </a:r>
          </a:p>
          <a:p>
            <a:r>
              <a:rPr lang="en-US" dirty="0"/>
              <a:t>\\ y'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r>
              <a:rPr lang="en-US" dirty="0"/>
              <a:t>=</a:t>
            </a:r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}a &amp; 0</a:t>
            </a:r>
          </a:p>
          <a:p>
            <a:r>
              <a:rPr lang="en-US" dirty="0"/>
              <a:t>\\ 0 &amp; b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}x</a:t>
            </a:r>
          </a:p>
          <a:p>
            <a:r>
              <a:rPr lang="en-US" dirty="0"/>
              <a:t>\\ y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\</a:t>
            </a:r>
            <a:r>
              <a:rPr lang="en-US" dirty="0" err="1"/>
              <a:t>textrm</a:t>
            </a:r>
            <a:r>
              <a:rPr lang="en-US" dirty="0"/>
              <a:t>{and then}</a:t>
            </a:r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}x''</a:t>
            </a:r>
          </a:p>
          <a:p>
            <a:r>
              <a:rPr lang="en-US" dirty="0"/>
              <a:t>\\ y''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r>
              <a:rPr lang="en-US" dirty="0"/>
              <a:t>=</a:t>
            </a:r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}cos\theta &amp; -sin\theta</a:t>
            </a:r>
          </a:p>
          <a:p>
            <a:r>
              <a:rPr lang="en-US" dirty="0"/>
              <a:t>\\ sin\theta &amp; cos\theta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}x'</a:t>
            </a:r>
          </a:p>
          <a:p>
            <a:r>
              <a:rPr lang="en-US" dirty="0"/>
              <a:t>\\ y'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r>
              <a:rPr lang="en-US" dirty="0"/>
              <a:t>\\</a:t>
            </a:r>
          </a:p>
          <a:p>
            <a:r>
              <a:rPr lang="en-US" dirty="0"/>
              <a:t>\\</a:t>
            </a:r>
          </a:p>
          <a:p>
            <a:r>
              <a:rPr lang="en-US" dirty="0"/>
              <a:t>\</a:t>
            </a:r>
            <a:r>
              <a:rPr lang="en-US" dirty="0" err="1"/>
              <a:t>mapsto</a:t>
            </a:r>
            <a:r>
              <a:rPr lang="en-US" dirty="0"/>
              <a:t> </a:t>
            </a:r>
          </a:p>
          <a:p>
            <a:r>
              <a:rPr lang="en-US" dirty="0"/>
              <a:t>\\</a:t>
            </a:r>
          </a:p>
          <a:p>
            <a:r>
              <a:rPr lang="en-US" dirty="0"/>
              <a:t>\\</a:t>
            </a:r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}x''</a:t>
            </a:r>
          </a:p>
          <a:p>
            <a:r>
              <a:rPr lang="en-US" dirty="0"/>
              <a:t>\\ y''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r>
              <a:rPr lang="en-US" dirty="0"/>
              <a:t>=</a:t>
            </a:r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}cos\theta &amp; -sin\theta</a:t>
            </a:r>
          </a:p>
          <a:p>
            <a:r>
              <a:rPr lang="en-US" dirty="0"/>
              <a:t>\\ sin\theta &amp; cos\theta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}a &amp; 0</a:t>
            </a:r>
          </a:p>
          <a:p>
            <a:r>
              <a:rPr lang="en-US" dirty="0"/>
              <a:t>\\ 0 &amp; b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}x</a:t>
            </a:r>
          </a:p>
          <a:p>
            <a:r>
              <a:rPr lang="en-US" dirty="0"/>
              <a:t>\\ y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r>
              <a:rPr lang="en-US" dirty="0"/>
              <a:t>=</a:t>
            </a:r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</a:t>
            </a:r>
            <a:r>
              <a:rPr lang="en-US" dirty="0" err="1"/>
              <a:t>acos</a:t>
            </a:r>
            <a:r>
              <a:rPr lang="en-US" dirty="0"/>
              <a:t>\theta &amp; -</a:t>
            </a:r>
            <a:r>
              <a:rPr lang="en-US" dirty="0" err="1"/>
              <a:t>bsin</a:t>
            </a:r>
            <a:r>
              <a:rPr lang="en-US" dirty="0"/>
              <a:t>\theta</a:t>
            </a:r>
          </a:p>
          <a:p>
            <a:r>
              <a:rPr lang="en-US" dirty="0"/>
              <a:t>\\ </a:t>
            </a:r>
            <a:r>
              <a:rPr lang="en-US" dirty="0" err="1"/>
              <a:t>asin</a:t>
            </a:r>
            <a:r>
              <a:rPr lang="en-US" dirty="0"/>
              <a:t>\theta &amp; </a:t>
            </a:r>
            <a:r>
              <a:rPr lang="en-US" dirty="0" err="1"/>
              <a:t>bcos</a:t>
            </a:r>
            <a:r>
              <a:rPr lang="en-US" dirty="0"/>
              <a:t>\theta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}x</a:t>
            </a:r>
          </a:p>
          <a:p>
            <a:r>
              <a:rPr lang="en-US" dirty="0"/>
              <a:t>\\ y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D509E6-240D-427B-9F3C-01CA969AA59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4934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\\</a:t>
            </a:r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}x'</a:t>
            </a:r>
          </a:p>
          <a:p>
            <a:r>
              <a:rPr lang="en-US" dirty="0"/>
              <a:t>\\ y'</a:t>
            </a:r>
          </a:p>
          <a:p>
            <a:r>
              <a:rPr lang="en-US" dirty="0"/>
              <a:t>\\1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r>
              <a:rPr lang="en-US" dirty="0"/>
              <a:t>=</a:t>
            </a:r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}1 &amp; 0 &amp; </a:t>
            </a:r>
            <a:r>
              <a:rPr lang="en-US" dirty="0" err="1"/>
              <a:t>t_x</a:t>
            </a:r>
            <a:endParaRPr lang="en-US" dirty="0"/>
          </a:p>
          <a:p>
            <a:r>
              <a:rPr lang="en-US" dirty="0"/>
              <a:t>\\ 0 &amp; 1 &amp; </a:t>
            </a:r>
            <a:r>
              <a:rPr lang="en-US" dirty="0" err="1"/>
              <a:t>t_y</a:t>
            </a:r>
            <a:endParaRPr lang="en-US" dirty="0"/>
          </a:p>
          <a:p>
            <a:r>
              <a:rPr lang="en-US" dirty="0"/>
              <a:t>\\ 0 &amp; 0 &amp; 1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}x</a:t>
            </a:r>
          </a:p>
          <a:p>
            <a:r>
              <a:rPr lang="en-US" dirty="0"/>
              <a:t>\\ y</a:t>
            </a:r>
          </a:p>
          <a:p>
            <a:r>
              <a:rPr lang="en-US" dirty="0"/>
              <a:t>\\1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D509E6-240D-427B-9F3C-01CA969AA59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389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\\</a:t>
            </a:r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}x'</a:t>
            </a:r>
          </a:p>
          <a:p>
            <a:r>
              <a:rPr lang="en-US" dirty="0"/>
              <a:t>\\ y'</a:t>
            </a:r>
          </a:p>
          <a:p>
            <a:r>
              <a:rPr lang="en-US" dirty="0"/>
              <a:t>\\w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=</a:t>
            </a:r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}a &amp; </a:t>
            </a:r>
            <a:r>
              <a:rPr lang="en-US" dirty="0" err="1"/>
              <a:t>b&amp;c</a:t>
            </a:r>
            <a:endParaRPr lang="en-US" dirty="0"/>
          </a:p>
          <a:p>
            <a:r>
              <a:rPr lang="en-US" dirty="0"/>
              <a:t>\\ d &amp; </a:t>
            </a:r>
            <a:r>
              <a:rPr lang="en-US" dirty="0" err="1"/>
              <a:t>e&amp;f</a:t>
            </a:r>
            <a:endParaRPr lang="en-US" dirty="0"/>
          </a:p>
          <a:p>
            <a:r>
              <a:rPr lang="en-US" dirty="0"/>
              <a:t>\\0&amp;0&amp;1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}x</a:t>
            </a:r>
          </a:p>
          <a:p>
            <a:r>
              <a:rPr lang="en-US" dirty="0"/>
              <a:t>\\ y</a:t>
            </a:r>
          </a:p>
          <a:p>
            <a:r>
              <a:rPr lang="en-US" dirty="0"/>
              <a:t>\\w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\</a:t>
            </a:r>
            <a:r>
              <a:rPr lang="en-US" dirty="0" err="1"/>
              <a:t>mathrm</a:t>
            </a:r>
            <a:r>
              <a:rPr lang="en-US" dirty="0"/>
              <a:t>{\</a:t>
            </a:r>
            <a:r>
              <a:rPr lang="en-US" dirty="0" err="1"/>
              <a:t>mathbf</a:t>
            </a:r>
            <a:r>
              <a:rPr lang="en-US" dirty="0"/>
              <a:t>{or}}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}x'</a:t>
            </a:r>
          </a:p>
          <a:p>
            <a:r>
              <a:rPr lang="en-US" dirty="0"/>
              <a:t>\\ y'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=</a:t>
            </a:r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}a &amp; b</a:t>
            </a:r>
          </a:p>
          <a:p>
            <a:r>
              <a:rPr lang="en-US" dirty="0"/>
              <a:t>\\ d &amp; e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}x</a:t>
            </a:r>
          </a:p>
          <a:p>
            <a:r>
              <a:rPr lang="en-US" dirty="0"/>
              <a:t>\\ y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+</a:t>
            </a:r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}c</a:t>
            </a:r>
          </a:p>
          <a:p>
            <a:r>
              <a:rPr lang="en-US" dirty="0"/>
              <a:t>\\ f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D509E6-240D-427B-9F3C-01CA969AA59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7253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\\</a:t>
            </a:r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}x'</a:t>
            </a:r>
          </a:p>
          <a:p>
            <a:r>
              <a:rPr lang="en-US" dirty="0"/>
              <a:t>\\ y'</a:t>
            </a:r>
          </a:p>
          <a:p>
            <a:r>
              <a:rPr lang="en-US" dirty="0"/>
              <a:t>\\w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=</a:t>
            </a:r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}a &amp; 0&amp;0</a:t>
            </a:r>
          </a:p>
          <a:p>
            <a:r>
              <a:rPr lang="en-US" dirty="0"/>
              <a:t>\\ 0 &amp; b&amp;0</a:t>
            </a:r>
          </a:p>
          <a:p>
            <a:r>
              <a:rPr lang="en-US" dirty="0"/>
              <a:t>\\0&amp;0&amp;1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}1 &amp; 0&amp;t_x</a:t>
            </a:r>
          </a:p>
          <a:p>
            <a:r>
              <a:rPr lang="en-US" dirty="0"/>
              <a:t>\\ 0 &amp; 1&amp;t_y</a:t>
            </a:r>
          </a:p>
          <a:p>
            <a:r>
              <a:rPr lang="en-US" dirty="0"/>
              <a:t>\\0&amp;0&amp;1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}x</a:t>
            </a:r>
          </a:p>
          <a:p>
            <a:r>
              <a:rPr lang="en-US" dirty="0"/>
              <a:t>\\ y</a:t>
            </a:r>
          </a:p>
          <a:p>
            <a:r>
              <a:rPr lang="en-US" dirty="0"/>
              <a:t>\\w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=</a:t>
            </a:r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}a &amp; 0 &amp;</a:t>
            </a:r>
            <a:r>
              <a:rPr lang="en-US" dirty="0" err="1"/>
              <a:t>at_x</a:t>
            </a:r>
            <a:endParaRPr lang="en-US" dirty="0"/>
          </a:p>
          <a:p>
            <a:r>
              <a:rPr lang="en-US" dirty="0"/>
              <a:t>\\ 0 &amp; b &amp; </a:t>
            </a:r>
            <a:r>
              <a:rPr lang="en-US" dirty="0" err="1"/>
              <a:t>bt_y</a:t>
            </a:r>
            <a:endParaRPr lang="en-US" dirty="0"/>
          </a:p>
          <a:p>
            <a:r>
              <a:rPr lang="en-US" dirty="0"/>
              <a:t>\\0&amp;0&amp;1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}x</a:t>
            </a:r>
          </a:p>
          <a:p>
            <a:r>
              <a:rPr lang="en-US" dirty="0"/>
              <a:t>\\ y</a:t>
            </a:r>
          </a:p>
          <a:p>
            <a:r>
              <a:rPr lang="en-US" dirty="0"/>
              <a:t>\\w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\\\\</a:t>
            </a:r>
          </a:p>
          <a:p>
            <a:r>
              <a:rPr lang="en-US" dirty="0"/>
              <a:t>\</a:t>
            </a:r>
            <a:r>
              <a:rPr lang="en-US" dirty="0" err="1"/>
              <a:t>neq</a:t>
            </a:r>
            <a:r>
              <a:rPr lang="en-US" dirty="0"/>
              <a:t> </a:t>
            </a:r>
          </a:p>
          <a:p>
            <a:r>
              <a:rPr lang="en-US" dirty="0"/>
              <a:t>\\\\</a:t>
            </a:r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}x''</a:t>
            </a:r>
          </a:p>
          <a:p>
            <a:r>
              <a:rPr lang="en-US" dirty="0"/>
              <a:t>\\ y''</a:t>
            </a:r>
          </a:p>
          <a:p>
            <a:r>
              <a:rPr lang="en-US" dirty="0"/>
              <a:t>\\w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=</a:t>
            </a:r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}1 &amp; 0&amp;t_x</a:t>
            </a:r>
          </a:p>
          <a:p>
            <a:r>
              <a:rPr lang="en-US" dirty="0"/>
              <a:t>\\ 0 &amp; 1&amp;t_y</a:t>
            </a:r>
          </a:p>
          <a:p>
            <a:r>
              <a:rPr lang="en-US" dirty="0"/>
              <a:t>\\0&amp;0&amp;1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}a &amp; 0&amp;0</a:t>
            </a:r>
          </a:p>
          <a:p>
            <a:r>
              <a:rPr lang="en-US" dirty="0"/>
              <a:t>\\ 0 &amp; b&amp;0</a:t>
            </a:r>
          </a:p>
          <a:p>
            <a:r>
              <a:rPr lang="en-US" dirty="0"/>
              <a:t>\\0&amp;0&amp;1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}x</a:t>
            </a:r>
          </a:p>
          <a:p>
            <a:r>
              <a:rPr lang="en-US" dirty="0"/>
              <a:t>\\ y</a:t>
            </a:r>
          </a:p>
          <a:p>
            <a:r>
              <a:rPr lang="en-US" dirty="0"/>
              <a:t>\\w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=</a:t>
            </a:r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}a &amp; 0 &amp;</a:t>
            </a:r>
            <a:r>
              <a:rPr lang="en-US" dirty="0" err="1"/>
              <a:t>t_x</a:t>
            </a:r>
            <a:endParaRPr lang="en-US" dirty="0"/>
          </a:p>
          <a:p>
            <a:r>
              <a:rPr lang="en-US" dirty="0"/>
              <a:t>\\ 0 &amp; b &amp; </a:t>
            </a:r>
            <a:r>
              <a:rPr lang="en-US" dirty="0" err="1"/>
              <a:t>t_y</a:t>
            </a:r>
            <a:endParaRPr lang="en-US" dirty="0"/>
          </a:p>
          <a:p>
            <a:r>
              <a:rPr lang="en-US" dirty="0"/>
              <a:t>\\0&amp;0&amp;1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}x</a:t>
            </a:r>
          </a:p>
          <a:p>
            <a:r>
              <a:rPr lang="en-US" dirty="0"/>
              <a:t>\\ y</a:t>
            </a:r>
          </a:p>
          <a:p>
            <a:r>
              <a:rPr lang="en-US" dirty="0"/>
              <a:t>\\w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D509E6-240D-427B-9F3C-01CA969AA59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2727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}1&amp;0&amp;0&amp;t_x</a:t>
            </a:r>
          </a:p>
          <a:p>
            <a:r>
              <a:rPr lang="en-US" dirty="0"/>
              <a:t>\\0&amp;cos\theta &amp; -sin\</a:t>
            </a:r>
            <a:r>
              <a:rPr lang="en-US" dirty="0" err="1"/>
              <a:t>theta&amp;t_y</a:t>
            </a:r>
            <a:endParaRPr lang="en-US" dirty="0"/>
          </a:p>
          <a:p>
            <a:r>
              <a:rPr lang="en-US" dirty="0"/>
              <a:t>\\0&amp; sin\theta &amp; cos\</a:t>
            </a:r>
            <a:r>
              <a:rPr lang="en-US" dirty="0" err="1"/>
              <a:t>theta&amp;t_z</a:t>
            </a:r>
            <a:endParaRPr lang="en-US" dirty="0"/>
          </a:p>
          <a:p>
            <a:r>
              <a:rPr lang="en-US" dirty="0"/>
              <a:t>\\0&amp;0&amp;0&amp;1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}x</a:t>
            </a:r>
          </a:p>
          <a:p>
            <a:r>
              <a:rPr lang="en-US" dirty="0"/>
              <a:t>\\ y</a:t>
            </a:r>
          </a:p>
          <a:p>
            <a:r>
              <a:rPr lang="en-US" dirty="0"/>
              <a:t>\\z</a:t>
            </a:r>
          </a:p>
          <a:p>
            <a:r>
              <a:rPr lang="en-US" dirty="0"/>
              <a:t>\\1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r>
              <a:rPr lang="en-US" dirty="0"/>
              <a:t>=</a:t>
            </a:r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r>
              <a:rPr lang="en-US" dirty="0"/>
              <a:t>x'</a:t>
            </a:r>
          </a:p>
          <a:p>
            <a:r>
              <a:rPr lang="en-US" dirty="0"/>
              <a:t>\\y'</a:t>
            </a:r>
          </a:p>
          <a:p>
            <a:r>
              <a:rPr lang="en-US" dirty="0"/>
              <a:t>\\z'</a:t>
            </a:r>
          </a:p>
          <a:p>
            <a:r>
              <a:rPr lang="en-US" dirty="0"/>
              <a:t>\\1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D509E6-240D-427B-9F3C-01CA969AA59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014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}1&amp;0&amp;0&amp;t_x</a:t>
            </a:r>
          </a:p>
          <a:p>
            <a:r>
              <a:rPr lang="en-US" dirty="0"/>
              <a:t>\\0&amp;cos\theta &amp; -sin\</a:t>
            </a:r>
            <a:r>
              <a:rPr lang="en-US" dirty="0" err="1"/>
              <a:t>theta&amp;t_y</a:t>
            </a:r>
            <a:endParaRPr lang="en-US" dirty="0"/>
          </a:p>
          <a:p>
            <a:r>
              <a:rPr lang="en-US" dirty="0"/>
              <a:t>\\0&amp; sin\theta &amp; cos\</a:t>
            </a:r>
            <a:r>
              <a:rPr lang="en-US" dirty="0" err="1"/>
              <a:t>theta&amp;t_z</a:t>
            </a:r>
            <a:endParaRPr lang="en-US" dirty="0"/>
          </a:p>
          <a:p>
            <a:r>
              <a:rPr lang="en-US" dirty="0"/>
              <a:t>\\0&amp;0&amp;0&amp;1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}x</a:t>
            </a:r>
          </a:p>
          <a:p>
            <a:r>
              <a:rPr lang="en-US" dirty="0"/>
              <a:t>\\ y</a:t>
            </a:r>
          </a:p>
          <a:p>
            <a:r>
              <a:rPr lang="en-US" dirty="0"/>
              <a:t>\\z</a:t>
            </a:r>
          </a:p>
          <a:p>
            <a:r>
              <a:rPr lang="en-US" dirty="0"/>
              <a:t>\\1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r>
              <a:rPr lang="en-US" dirty="0"/>
              <a:t>=</a:t>
            </a:r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r>
              <a:rPr lang="en-US" dirty="0"/>
              <a:t>x'</a:t>
            </a:r>
          </a:p>
          <a:p>
            <a:r>
              <a:rPr lang="en-US" dirty="0"/>
              <a:t>\\y'</a:t>
            </a:r>
          </a:p>
          <a:p>
            <a:r>
              <a:rPr lang="en-US" dirty="0"/>
              <a:t>\\z'</a:t>
            </a:r>
          </a:p>
          <a:p>
            <a:r>
              <a:rPr lang="en-US" dirty="0"/>
              <a:t>\\1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D509E6-240D-427B-9F3C-01CA969AA59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5321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}x</a:t>
            </a:r>
          </a:p>
          <a:p>
            <a:r>
              <a:rPr lang="en-US" dirty="0"/>
              <a:t>\\ y</a:t>
            </a:r>
          </a:p>
          <a:p>
            <a:r>
              <a:rPr lang="en-US" dirty="0"/>
              <a:t>\\ z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}u</a:t>
            </a:r>
          </a:p>
          <a:p>
            <a:r>
              <a:rPr lang="en-US" dirty="0"/>
              <a:t>\\ v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D509E6-240D-427B-9F3C-01CA969AA59D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5836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D509E6-240D-427B-9F3C-01CA969AA59D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7917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1"/>
            <a:ext cx="7772400" cy="1219200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5105400"/>
            <a:ext cx="6400800" cy="1752600"/>
          </a:xfrm>
        </p:spPr>
        <p:txBody>
          <a:bodyPr/>
          <a:lstStyle>
            <a:lvl1pPr marL="0" indent="0" algn="ctr">
              <a:buNone/>
              <a:defRPr baseline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</a:t>
            </a:r>
          </a:p>
          <a:p>
            <a:r>
              <a:rPr lang="en-US" dirty="0"/>
              <a:t>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3106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05-Nov-19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6974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2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2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05-Nov-19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4555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3" name="Shape 2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4" name="Shape 2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61547045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55613881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05-Nov-19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015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4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05-Nov-19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8221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4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4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05-Nov-19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7764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05-Nov-19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0968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05-Nov-19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1985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05-Nov-19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0433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4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05-Nov-19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0483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05-Nov-19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4330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400" y="0"/>
            <a:ext cx="88392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" y="762000"/>
            <a:ext cx="8839200" cy="5715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492877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30E4BE-DC49-4C06-9EAD-5C882F80E0B2}" type="datetimeFigureOut">
              <a:rPr lang="en-US" smtClean="0"/>
              <a:t>05-Nov-19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492877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10400" y="6492877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876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txStyles>
    <p:titleStyle>
      <a:lvl1pPr algn="ctr" defTabSz="914400" rtl="0" eaLnBrk="1" latinLnBrk="0" hangingPunct="1"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0.png"/><Relationship Id="rId7" Type="http://schemas.openxmlformats.org/officeDocument/2006/relationships/image" Target="../media/image3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0.png"/><Relationship Id="rId7" Type="http://schemas.openxmlformats.org/officeDocument/2006/relationships/image" Target="../media/image3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.cornell.edu/courses/cs5670/2019sp/lectures/lectures.html" TargetMode="External"/><Relationship Id="rId2" Type="http://schemas.openxmlformats.org/officeDocument/2006/relationships/hyperlink" Target="http://szeliski.org/Book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cs.cmu.edu/~16385/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gif"/><Relationship Id="rId5" Type="http://schemas.openxmlformats.org/officeDocument/2006/relationships/image" Target="../media/image6.png"/><Relationship Id="rId4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gif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27.xml"/><Relationship Id="rId4" Type="http://schemas.openxmlformats.org/officeDocument/2006/relationships/image" Target="../media/image38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tags" Target="../tags/tag13.xm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tags" Target="../tags/tag12.xml"/><Relationship Id="rId17" Type="http://schemas.openxmlformats.org/officeDocument/2006/relationships/image" Target="../media/image4.png"/><Relationship Id="rId2" Type="http://schemas.openxmlformats.org/officeDocument/2006/relationships/tags" Target="../tags/tag2.xml"/><Relationship Id="rId16" Type="http://schemas.openxmlformats.org/officeDocument/2006/relationships/image" Target="../media/image3.png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5" Type="http://schemas.openxmlformats.org/officeDocument/2006/relationships/tags" Target="../tags/tag5.xml"/><Relationship Id="rId15" Type="http://schemas.openxmlformats.org/officeDocument/2006/relationships/image" Target="../media/image2.jpeg"/><Relationship Id="rId10" Type="http://schemas.openxmlformats.org/officeDocument/2006/relationships/tags" Target="../tags/tag10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ti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gif"/><Relationship Id="rId3" Type="http://schemas.openxmlformats.org/officeDocument/2006/relationships/image" Target="../media/image40.png"/><Relationship Id="rId7" Type="http://schemas.openxmlformats.org/officeDocument/2006/relationships/image" Target="../media/image44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gif"/><Relationship Id="rId3" Type="http://schemas.openxmlformats.org/officeDocument/2006/relationships/image" Target="../media/image46.png"/><Relationship Id="rId7" Type="http://schemas.openxmlformats.org/officeDocument/2006/relationships/image" Target="../media/image44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2.png"/><Relationship Id="rId10" Type="http://schemas.openxmlformats.org/officeDocument/2006/relationships/image" Target="../media/image130.png"/><Relationship Id="rId4" Type="http://schemas.openxmlformats.org/officeDocument/2006/relationships/image" Target="../media/image41.png"/><Relationship Id="rId9" Type="http://schemas.openxmlformats.org/officeDocument/2006/relationships/image" Target="../media/image48.gif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gif"/><Relationship Id="rId3" Type="http://schemas.openxmlformats.org/officeDocument/2006/relationships/image" Target="../media/image46.png"/><Relationship Id="rId7" Type="http://schemas.openxmlformats.org/officeDocument/2006/relationships/image" Target="../media/image44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2.png"/><Relationship Id="rId10" Type="http://schemas.openxmlformats.org/officeDocument/2006/relationships/image" Target="../media/image49.gif"/><Relationship Id="rId4" Type="http://schemas.openxmlformats.org/officeDocument/2006/relationships/image" Target="../media/image41.png"/><Relationship Id="rId9" Type="http://schemas.openxmlformats.org/officeDocument/2006/relationships/image" Target="../media/image48.gi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gi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UrhtKvBMZ3g" TargetMode="Externa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time_continue=168&amp;v=_TTXY1Se0eg" TargetMode="External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tags" Target="../tags/tag21.xml"/><Relationship Id="rId13" Type="http://schemas.openxmlformats.org/officeDocument/2006/relationships/tags" Target="../tags/tag26.xml"/><Relationship Id="rId3" Type="http://schemas.openxmlformats.org/officeDocument/2006/relationships/tags" Target="../tags/tag16.xml"/><Relationship Id="rId7" Type="http://schemas.openxmlformats.org/officeDocument/2006/relationships/tags" Target="../tags/tag20.xml"/><Relationship Id="rId12" Type="http://schemas.openxmlformats.org/officeDocument/2006/relationships/tags" Target="../tags/tag25.xml"/><Relationship Id="rId17" Type="http://schemas.openxmlformats.org/officeDocument/2006/relationships/image" Target="../media/image4.png"/><Relationship Id="rId2" Type="http://schemas.openxmlformats.org/officeDocument/2006/relationships/tags" Target="../tags/tag15.xml"/><Relationship Id="rId16" Type="http://schemas.openxmlformats.org/officeDocument/2006/relationships/image" Target="../media/image3.png"/><Relationship Id="rId1" Type="http://schemas.openxmlformats.org/officeDocument/2006/relationships/tags" Target="../tags/tag14.xml"/><Relationship Id="rId6" Type="http://schemas.openxmlformats.org/officeDocument/2006/relationships/tags" Target="../tags/tag19.xml"/><Relationship Id="rId11" Type="http://schemas.openxmlformats.org/officeDocument/2006/relationships/tags" Target="../tags/tag24.xml"/><Relationship Id="rId5" Type="http://schemas.openxmlformats.org/officeDocument/2006/relationships/tags" Target="../tags/tag18.xml"/><Relationship Id="rId15" Type="http://schemas.openxmlformats.org/officeDocument/2006/relationships/image" Target="../media/image2.jpeg"/><Relationship Id="rId10" Type="http://schemas.openxmlformats.org/officeDocument/2006/relationships/tags" Target="../tags/tag23.xml"/><Relationship Id="rId4" Type="http://schemas.openxmlformats.org/officeDocument/2006/relationships/tags" Target="../tags/tag17.xml"/><Relationship Id="rId9" Type="http://schemas.openxmlformats.org/officeDocument/2006/relationships/tags" Target="../tags/tag22.xml"/><Relationship Id="rId14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gif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7.jpe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</a:t>
            </a:r>
            <a:r>
              <a:rPr lang="en-US" dirty="0" smtClean="0"/>
              <a:t>eometric </a:t>
            </a:r>
            <a:r>
              <a:rPr lang="en-US" dirty="0"/>
              <a:t>transformation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2" cstate="print"/>
          <a:srcRect l="23714" t="51855" r="14572" b="21048"/>
          <a:stretch>
            <a:fillRect/>
          </a:stretch>
        </p:blipFill>
        <p:spPr bwMode="auto">
          <a:xfrm>
            <a:off x="791562" y="2183679"/>
            <a:ext cx="7560876" cy="24906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7006602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How?</a:t>
            </a:r>
          </a:p>
        </p:txBody>
      </p:sp>
      <p:sp>
        <p:nvSpPr>
          <p:cNvPr id="16" name="Shape">
            <a:extLst>
              <a:ext uri="{FF2B5EF4-FFF2-40B4-BE49-F238E27FC236}">
                <a16:creationId xmlns="" xmlns:a16="http://schemas.microsoft.com/office/drawing/2014/main" id="{C910E337-7214-486F-8517-D11229416DF5}"/>
              </a:ext>
            </a:extLst>
          </p:cNvPr>
          <p:cNvSpPr/>
          <p:nvPr/>
        </p:nvSpPr>
        <p:spPr>
          <a:xfrm>
            <a:off x="1158998" y="4169556"/>
            <a:ext cx="2050595" cy="21679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7152" y="0"/>
                </a:lnTo>
                <a:lnTo>
                  <a:pt x="21600" y="21600"/>
                </a:lnTo>
                <a:lnTo>
                  <a:pt x="3976" y="21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</a:blipFill>
          <a:ln w="12700">
            <a:miter lim="400000"/>
          </a:ln>
          <a:effectLst>
            <a:outerShdw blurRad="25400" dist="25400" dir="2388334" rotWithShape="0">
              <a:srgbClr val="000000">
                <a:alpha val="7931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sp>
        <p:nvSpPr>
          <p:cNvPr id="205" name="Line"/>
          <p:cNvSpPr/>
          <p:nvPr/>
        </p:nvSpPr>
        <p:spPr>
          <a:xfrm flipV="1">
            <a:off x="1533096" y="1863464"/>
            <a:ext cx="1" cy="447705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206" name="Line"/>
          <p:cNvSpPr/>
          <p:nvPr/>
        </p:nvSpPr>
        <p:spPr>
          <a:xfrm>
            <a:off x="1526583" y="6337544"/>
            <a:ext cx="6116468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209" name="Scale"/>
          <p:cNvSpPr txBox="1"/>
          <p:nvPr/>
        </p:nvSpPr>
        <p:spPr>
          <a:xfrm>
            <a:off x="1792361" y="5032815"/>
            <a:ext cx="783869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lang="en-US" sz="2400" b="0" dirty="0">
                <a:latin typeface="+mj-lt"/>
              </a:rPr>
              <a:t>Shear</a:t>
            </a:r>
            <a:endParaRPr sz="2400" b="0" dirty="0">
              <a:latin typeface="+mj-lt"/>
            </a:endParaRPr>
          </a:p>
        </p:txBody>
      </p:sp>
      <p:pic>
        <p:nvPicPr>
          <p:cNvPr id="10" name="latex-image-13.pdf" descr="latex-image-13.pdf">
            <a:extLst>
              <a:ext uri="{FF2B5EF4-FFF2-40B4-BE49-F238E27FC236}">
                <a16:creationId xmlns="" xmlns:a16="http://schemas.microsoft.com/office/drawing/2014/main" id="{93DB1192-4DD3-491D-A0B4-40959FCECA4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3257" b="57003"/>
          <a:stretch/>
        </p:blipFill>
        <p:spPr>
          <a:xfrm>
            <a:off x="7766940" y="6337544"/>
            <a:ext cx="173762" cy="462775"/>
          </a:xfrm>
          <a:prstGeom prst="rect">
            <a:avLst/>
          </a:prstGeom>
          <a:ln w="12700">
            <a:miter lim="400000"/>
          </a:ln>
        </p:spPr>
      </p:pic>
      <p:pic>
        <p:nvPicPr>
          <p:cNvPr id="11" name="latex-image-13.pdf" descr="latex-image-13.pdf">
            <a:extLst>
              <a:ext uri="{FF2B5EF4-FFF2-40B4-BE49-F238E27FC236}">
                <a16:creationId xmlns="" xmlns:a16="http://schemas.microsoft.com/office/drawing/2014/main" id="{93A82CB0-5F74-4CF6-B724-2307AAC611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6234" r="78665"/>
          <a:stretch/>
        </p:blipFill>
        <p:spPr>
          <a:xfrm>
            <a:off x="1111556" y="1500044"/>
            <a:ext cx="221432" cy="363420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5217" y="0"/>
            <a:ext cx="8839200" cy="762000"/>
          </a:xfrm>
        </p:spPr>
        <p:txBody>
          <a:bodyPr/>
          <a:lstStyle/>
          <a:p>
            <a:r>
              <a:rPr lang="en-US" dirty="0"/>
              <a:t>Shear</a:t>
            </a:r>
          </a:p>
        </p:txBody>
      </p:sp>
    </p:spTree>
    <p:extLst>
      <p:ext uri="{BB962C8B-B14F-4D97-AF65-F5344CB8AC3E}">
        <p14:creationId xmlns:p14="http://schemas.microsoft.com/office/powerpoint/2010/main" val="37982482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Shape">
            <a:extLst>
              <a:ext uri="{FF2B5EF4-FFF2-40B4-BE49-F238E27FC236}">
                <a16:creationId xmlns="" xmlns:a16="http://schemas.microsoft.com/office/drawing/2014/main" id="{C910E337-7214-486F-8517-D11229416DF5}"/>
              </a:ext>
            </a:extLst>
          </p:cNvPr>
          <p:cNvSpPr/>
          <p:nvPr/>
        </p:nvSpPr>
        <p:spPr>
          <a:xfrm>
            <a:off x="1158998" y="4169556"/>
            <a:ext cx="2050595" cy="21679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7152" y="0"/>
                </a:lnTo>
                <a:lnTo>
                  <a:pt x="21600" y="21600"/>
                </a:lnTo>
                <a:lnTo>
                  <a:pt x="3976" y="21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</a:blipFill>
          <a:ln w="12700">
            <a:miter lim="400000"/>
          </a:ln>
          <a:effectLst>
            <a:outerShdw blurRad="25400" dist="25400" dir="2388334" rotWithShape="0">
              <a:srgbClr val="000000">
                <a:alpha val="7931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sp>
        <p:nvSpPr>
          <p:cNvPr id="205" name="Line"/>
          <p:cNvSpPr/>
          <p:nvPr/>
        </p:nvSpPr>
        <p:spPr>
          <a:xfrm flipV="1">
            <a:off x="1533096" y="1863464"/>
            <a:ext cx="1" cy="447705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206" name="Line"/>
          <p:cNvSpPr/>
          <p:nvPr/>
        </p:nvSpPr>
        <p:spPr>
          <a:xfrm>
            <a:off x="1526583" y="6337544"/>
            <a:ext cx="6116468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209" name="Scale"/>
          <p:cNvSpPr txBox="1"/>
          <p:nvPr/>
        </p:nvSpPr>
        <p:spPr>
          <a:xfrm>
            <a:off x="1792361" y="5032815"/>
            <a:ext cx="783869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lang="en-US" sz="2400" b="0" dirty="0">
                <a:latin typeface="+mj-lt"/>
              </a:rPr>
              <a:t>Shear</a:t>
            </a:r>
            <a:endParaRPr sz="2400" b="0" dirty="0">
              <a:latin typeface="+mj-lt"/>
            </a:endParaRPr>
          </a:p>
        </p:txBody>
      </p:sp>
      <p:pic>
        <p:nvPicPr>
          <p:cNvPr id="10" name="latex-image-13.pdf" descr="latex-image-13.pdf">
            <a:extLst>
              <a:ext uri="{FF2B5EF4-FFF2-40B4-BE49-F238E27FC236}">
                <a16:creationId xmlns="" xmlns:a16="http://schemas.microsoft.com/office/drawing/2014/main" id="{93DB1192-4DD3-491D-A0B4-40959FCECA4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3257" b="57003"/>
          <a:stretch/>
        </p:blipFill>
        <p:spPr>
          <a:xfrm>
            <a:off x="7766940" y="6337544"/>
            <a:ext cx="173762" cy="462775"/>
          </a:xfrm>
          <a:prstGeom prst="rect">
            <a:avLst/>
          </a:prstGeom>
          <a:ln w="12700">
            <a:miter lim="400000"/>
          </a:ln>
        </p:spPr>
      </p:pic>
      <p:pic>
        <p:nvPicPr>
          <p:cNvPr id="11" name="latex-image-13.pdf" descr="latex-image-13.pdf">
            <a:extLst>
              <a:ext uri="{FF2B5EF4-FFF2-40B4-BE49-F238E27FC236}">
                <a16:creationId xmlns="" xmlns:a16="http://schemas.microsoft.com/office/drawing/2014/main" id="{93A82CB0-5F74-4CF6-B724-2307AAC611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6234" r="78665"/>
          <a:stretch/>
        </p:blipFill>
        <p:spPr>
          <a:xfrm>
            <a:off x="1111556" y="1500044"/>
            <a:ext cx="221432" cy="363420"/>
          </a:xfrm>
          <a:prstGeom prst="rect">
            <a:avLst/>
          </a:prstGeom>
          <a:ln w="12700">
            <a:miter lim="400000"/>
          </a:ln>
        </p:spPr>
      </p:pic>
      <p:sp>
        <p:nvSpPr>
          <p:cNvPr id="17" name="Scale">
            <a:extLst>
              <a:ext uri="{FF2B5EF4-FFF2-40B4-BE49-F238E27FC236}">
                <a16:creationId xmlns="" xmlns:a16="http://schemas.microsoft.com/office/drawing/2014/main" id="{AE23C778-65A3-4410-9F23-173488ACE2B0}"/>
              </a:ext>
            </a:extLst>
          </p:cNvPr>
          <p:cNvSpPr txBox="1"/>
          <p:nvPr/>
        </p:nvSpPr>
        <p:spPr>
          <a:xfrm>
            <a:off x="5000625" y="3229929"/>
            <a:ext cx="3607595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sz="2400" b="0" dirty="0">
                <a:latin typeface="+mj-lt"/>
              </a:rPr>
              <a:t>or in matrix form:</a:t>
            </a:r>
            <a:endParaRPr sz="2400" b="0" dirty="0">
              <a:latin typeface="+mj-lt"/>
            </a:endParaRPr>
          </a:p>
        </p:txBody>
      </p:sp>
      <p:pic>
        <p:nvPicPr>
          <p:cNvPr id="18" name="latex-image-10.pdf" descr="latex-image-10.pdf">
            <a:extLst>
              <a:ext uri="{FF2B5EF4-FFF2-40B4-BE49-F238E27FC236}">
                <a16:creationId xmlns="" xmlns:a16="http://schemas.microsoft.com/office/drawing/2014/main" id="{7FA2095B-23A2-4A46-9C2F-54D0494BFF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7780" y="2280165"/>
            <a:ext cx="1604684" cy="949764"/>
          </a:xfrm>
          <a:prstGeom prst="rect">
            <a:avLst/>
          </a:prstGeom>
          <a:ln w="12700">
            <a:miter lim="400000"/>
          </a:ln>
        </p:spPr>
      </p:pic>
      <p:pic>
        <p:nvPicPr>
          <p:cNvPr id="12" name="latex-image-11.pdf" descr="latex-image-11.pdf">
            <a:extLst>
              <a:ext uri="{FF2B5EF4-FFF2-40B4-BE49-F238E27FC236}">
                <a16:creationId xmlns="" xmlns:a16="http://schemas.microsoft.com/office/drawing/2014/main" id="{85168078-CB0D-4752-A315-2F1D4EAE72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0944" y="3763614"/>
            <a:ext cx="2558356" cy="776884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5217" y="0"/>
            <a:ext cx="8839200" cy="762000"/>
          </a:xfrm>
        </p:spPr>
        <p:txBody>
          <a:bodyPr/>
          <a:lstStyle/>
          <a:p>
            <a:r>
              <a:rPr lang="en-US" dirty="0"/>
              <a:t>Shear</a:t>
            </a:r>
          </a:p>
        </p:txBody>
      </p:sp>
    </p:spTree>
    <p:extLst>
      <p:ext uri="{BB962C8B-B14F-4D97-AF65-F5344CB8AC3E}">
        <p14:creationId xmlns:p14="http://schemas.microsoft.com/office/powerpoint/2010/main" val="18310212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Line"/>
          <p:cNvSpPr/>
          <p:nvPr/>
        </p:nvSpPr>
        <p:spPr>
          <a:xfrm flipV="1">
            <a:off x="1533096" y="1863464"/>
            <a:ext cx="1" cy="447705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206" name="Line"/>
          <p:cNvSpPr/>
          <p:nvPr/>
        </p:nvSpPr>
        <p:spPr>
          <a:xfrm>
            <a:off x="1526583" y="6337544"/>
            <a:ext cx="6116468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pic>
        <p:nvPicPr>
          <p:cNvPr id="10" name="latex-image-13.pdf" descr="latex-image-13.pdf">
            <a:extLst>
              <a:ext uri="{FF2B5EF4-FFF2-40B4-BE49-F238E27FC236}">
                <a16:creationId xmlns="" xmlns:a16="http://schemas.microsoft.com/office/drawing/2014/main" id="{93DB1192-4DD3-491D-A0B4-40959FCECA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3257" b="57003"/>
          <a:stretch/>
        </p:blipFill>
        <p:spPr>
          <a:xfrm>
            <a:off x="7766940" y="6337544"/>
            <a:ext cx="173762" cy="462775"/>
          </a:xfrm>
          <a:prstGeom prst="rect">
            <a:avLst/>
          </a:prstGeom>
          <a:ln w="12700">
            <a:miter lim="400000"/>
          </a:ln>
        </p:spPr>
      </p:pic>
      <p:pic>
        <p:nvPicPr>
          <p:cNvPr id="11" name="latex-image-13.pdf" descr="latex-image-13.pdf">
            <a:extLst>
              <a:ext uri="{FF2B5EF4-FFF2-40B4-BE49-F238E27FC236}">
                <a16:creationId xmlns="" xmlns:a16="http://schemas.microsoft.com/office/drawing/2014/main" id="{93A82CB0-5F74-4CF6-B724-2307AAC611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6234" r="78665"/>
          <a:stretch/>
        </p:blipFill>
        <p:spPr>
          <a:xfrm>
            <a:off x="1111556" y="1500044"/>
            <a:ext cx="221432" cy="363420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Circle">
            <a:extLst>
              <a:ext uri="{FF2B5EF4-FFF2-40B4-BE49-F238E27FC236}">
                <a16:creationId xmlns="" xmlns:a16="http://schemas.microsoft.com/office/drawing/2014/main" id="{E75CCF96-9E3A-49E8-AC88-F5ADB0F37802}"/>
              </a:ext>
            </a:extLst>
          </p:cNvPr>
          <p:cNvSpPr/>
          <p:nvPr/>
        </p:nvSpPr>
        <p:spPr>
          <a:xfrm>
            <a:off x="3594200" y="5276469"/>
            <a:ext cx="127981" cy="170641"/>
          </a:xfrm>
          <a:prstGeom prst="ellipse">
            <a:avLst/>
          </a:prstGeom>
          <a:solidFill>
            <a:schemeClr val="accent2">
              <a:hueOff val="-2473792"/>
              <a:satOff val="-50209"/>
              <a:lumOff val="23543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sp>
        <p:nvSpPr>
          <p:cNvPr id="16" name="Circle">
            <a:extLst>
              <a:ext uri="{FF2B5EF4-FFF2-40B4-BE49-F238E27FC236}">
                <a16:creationId xmlns="" xmlns:a16="http://schemas.microsoft.com/office/drawing/2014/main" id="{D36A4CF7-ACE7-433D-83FE-AC8DE8A9B1C0}"/>
              </a:ext>
            </a:extLst>
          </p:cNvPr>
          <p:cNvSpPr/>
          <p:nvPr/>
        </p:nvSpPr>
        <p:spPr>
          <a:xfrm>
            <a:off x="2361903" y="3513344"/>
            <a:ext cx="127981" cy="170641"/>
          </a:xfrm>
          <a:prstGeom prst="ellipse">
            <a:avLst/>
          </a:prstGeom>
          <a:solidFill>
            <a:schemeClr val="accent2">
              <a:hueOff val="-2473792"/>
              <a:satOff val="-50209"/>
              <a:lumOff val="23543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sp>
        <p:nvSpPr>
          <p:cNvPr id="17" name="Connection Line">
            <a:extLst>
              <a:ext uri="{FF2B5EF4-FFF2-40B4-BE49-F238E27FC236}">
                <a16:creationId xmlns="" xmlns:a16="http://schemas.microsoft.com/office/drawing/2014/main" id="{E8D1CBC3-26BA-457E-80A4-4883F0C827A0}"/>
              </a:ext>
            </a:extLst>
          </p:cNvPr>
          <p:cNvSpPr/>
          <p:nvPr/>
        </p:nvSpPr>
        <p:spPr>
          <a:xfrm>
            <a:off x="1998450" y="5099921"/>
            <a:ext cx="489764" cy="7382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13490" y="1938"/>
                  <a:pt x="20690" y="9138"/>
                  <a:pt x="21600" y="21600"/>
                </a:cubicBezTo>
              </a:path>
            </a:pathLst>
          </a:custGeom>
          <a:ln w="25400">
            <a:solidFill>
              <a:srgbClr val="000000"/>
            </a:solidFill>
            <a:miter lim="400000"/>
            <a:headEnd type="stealth"/>
          </a:ln>
        </p:spPr>
        <p:txBody>
          <a:bodyPr/>
          <a:lstStyle/>
          <a:p>
            <a:endParaRPr sz="1266"/>
          </a:p>
        </p:txBody>
      </p:sp>
      <p:sp>
        <p:nvSpPr>
          <p:cNvPr id="18" name="Line">
            <a:extLst>
              <a:ext uri="{FF2B5EF4-FFF2-40B4-BE49-F238E27FC236}">
                <a16:creationId xmlns="" xmlns:a16="http://schemas.microsoft.com/office/drawing/2014/main" id="{0355440A-5916-452E-B545-01C18A38AF44}"/>
              </a:ext>
            </a:extLst>
          </p:cNvPr>
          <p:cNvSpPr/>
          <p:nvPr/>
        </p:nvSpPr>
        <p:spPr>
          <a:xfrm flipV="1">
            <a:off x="1531442" y="5441564"/>
            <a:ext cx="2000154" cy="898515"/>
          </a:xfrm>
          <a:prstGeom prst="line">
            <a:avLst/>
          </a:prstGeom>
          <a:ln w="25400">
            <a:solidFill>
              <a:srgbClr val="000000"/>
            </a:solidFill>
            <a:prstDash val="sysDot"/>
            <a:miter lim="400000"/>
            <a:tailEnd type="stealth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19" name="Line">
            <a:extLst>
              <a:ext uri="{FF2B5EF4-FFF2-40B4-BE49-F238E27FC236}">
                <a16:creationId xmlns="" xmlns:a16="http://schemas.microsoft.com/office/drawing/2014/main" id="{314F44E7-73AA-42D6-8293-7FE8E77AA99C}"/>
              </a:ext>
            </a:extLst>
          </p:cNvPr>
          <p:cNvSpPr/>
          <p:nvPr/>
        </p:nvSpPr>
        <p:spPr>
          <a:xfrm flipV="1">
            <a:off x="1531442" y="3842557"/>
            <a:ext cx="870122" cy="2497523"/>
          </a:xfrm>
          <a:prstGeom prst="line">
            <a:avLst/>
          </a:prstGeom>
          <a:ln w="25400">
            <a:solidFill>
              <a:srgbClr val="000000"/>
            </a:solidFill>
            <a:prstDash val="sysDot"/>
            <a:miter lim="400000"/>
            <a:tailEnd type="stealth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pic>
        <p:nvPicPr>
          <p:cNvPr id="20" name="latex-image-4.pdf" descr="latex-image-4.pdf">
            <a:extLst>
              <a:ext uri="{FF2B5EF4-FFF2-40B4-BE49-F238E27FC236}">
                <a16:creationId xmlns="" xmlns:a16="http://schemas.microsoft.com/office/drawing/2014/main" id="{1410B7F3-43C3-4E05-AEB3-246EAD0CDE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4200" y="5276469"/>
            <a:ext cx="1044774" cy="776884"/>
          </a:xfrm>
          <a:prstGeom prst="rect">
            <a:avLst/>
          </a:prstGeom>
          <a:ln w="12700">
            <a:miter lim="400000"/>
          </a:ln>
        </p:spPr>
      </p:pic>
      <p:pic>
        <p:nvPicPr>
          <p:cNvPr id="21" name="latex-image-5.pdf" descr="latex-image-5.pdf">
            <a:extLst>
              <a:ext uri="{FF2B5EF4-FFF2-40B4-BE49-F238E27FC236}">
                <a16:creationId xmlns="" xmlns:a16="http://schemas.microsoft.com/office/drawing/2014/main" id="{10318841-B68E-4C5D-A654-D8BC598CCF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2940" y="2767699"/>
            <a:ext cx="1185416" cy="776884"/>
          </a:xfrm>
          <a:prstGeom prst="rect">
            <a:avLst/>
          </a:prstGeom>
          <a:ln w="12700">
            <a:miter lim="400000"/>
          </a:ln>
        </p:spPr>
      </p:pic>
      <p:pic>
        <p:nvPicPr>
          <p:cNvPr id="22" name="pasted-image.pdf" descr="pasted-image.pdf">
            <a:extLst>
              <a:ext uri="{FF2B5EF4-FFF2-40B4-BE49-F238E27FC236}">
                <a16:creationId xmlns="" xmlns:a16="http://schemas.microsoft.com/office/drawing/2014/main" id="{E43BDC54-C78B-402F-BA28-6C741659B2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99582" y="5645821"/>
            <a:ext cx="127981" cy="287956"/>
          </a:xfrm>
          <a:prstGeom prst="rect">
            <a:avLst/>
          </a:prstGeom>
          <a:ln w="12700">
            <a:miter lim="400000"/>
          </a:ln>
        </p:spPr>
      </p:pic>
      <p:sp>
        <p:nvSpPr>
          <p:cNvPr id="23" name="Scale">
            <a:extLst>
              <a:ext uri="{FF2B5EF4-FFF2-40B4-BE49-F238E27FC236}">
                <a16:creationId xmlns="" xmlns:a16="http://schemas.microsoft.com/office/drawing/2014/main" id="{D3F8CB0F-9D3B-4022-8BCB-926B6FA4C296}"/>
              </a:ext>
            </a:extLst>
          </p:cNvPr>
          <p:cNvSpPr txBox="1"/>
          <p:nvPr/>
        </p:nvSpPr>
        <p:spPr>
          <a:xfrm>
            <a:off x="2846221" y="3795970"/>
            <a:ext cx="1590048" cy="11801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lang="en-US" sz="2400" b="0" dirty="0">
                <a:latin typeface="+mj-lt"/>
              </a:rPr>
              <a:t>rotation around the origin</a:t>
            </a:r>
            <a:endParaRPr sz="2400" b="0" dirty="0">
              <a:latin typeface="+mj-lt"/>
            </a:endParaRPr>
          </a:p>
        </p:txBody>
      </p:sp>
      <p:sp>
        <p:nvSpPr>
          <p:cNvPr id="26" name="Connection Line">
            <a:extLst>
              <a:ext uri="{FF2B5EF4-FFF2-40B4-BE49-F238E27FC236}">
                <a16:creationId xmlns="" xmlns:a16="http://schemas.microsoft.com/office/drawing/2014/main" id="{A41E0A64-50BB-4B20-8F54-8041A6202C1D}"/>
              </a:ext>
            </a:extLst>
          </p:cNvPr>
          <p:cNvSpPr/>
          <p:nvPr/>
        </p:nvSpPr>
        <p:spPr>
          <a:xfrm rot="1254535">
            <a:off x="2877939" y="5784953"/>
            <a:ext cx="302835" cy="4564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13490" y="1938"/>
                  <a:pt x="20690" y="9138"/>
                  <a:pt x="21600" y="21600"/>
                </a:cubicBezTo>
              </a:path>
            </a:pathLst>
          </a:custGeom>
          <a:ln w="25400">
            <a:solidFill>
              <a:srgbClr val="000000"/>
            </a:solidFill>
            <a:miter lim="400000"/>
            <a:headEnd type="stealth"/>
          </a:ln>
        </p:spPr>
        <p:txBody>
          <a:bodyPr/>
          <a:lstStyle/>
          <a:p>
            <a:endParaRPr sz="1266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="" xmlns:a16="http://schemas.microsoft.com/office/drawing/2014/main" id="{6DF153B6-1C7D-4778-9650-EAE2FE1B95EB}"/>
                  </a:ext>
                </a:extLst>
              </p:cNvPr>
              <p:cNvSpPr txBox="1"/>
              <p:nvPr/>
            </p:nvSpPr>
            <p:spPr>
              <a:xfrm>
                <a:off x="2684050" y="5827974"/>
                <a:ext cx="360676" cy="461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3000" i="1" smtClean="0">
                          <a:latin typeface="Cambria Math" panose="02040503050406030204" pitchFamily="18" charset="0"/>
                        </a:rPr>
                        <m:t>φ</m:t>
                      </m:r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DF153B6-1C7D-4778-9650-EAE2FE1B95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8733" y="5827973"/>
                <a:ext cx="360675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="" xmlns:a16="http://schemas.microsoft.com/office/drawing/2014/main" id="{F92B42FB-23D7-4729-9F3E-62A5AB5DDF06}"/>
                  </a:ext>
                </a:extLst>
              </p:cNvPr>
              <p:cNvSpPr txBox="1"/>
              <p:nvPr/>
            </p:nvSpPr>
            <p:spPr>
              <a:xfrm>
                <a:off x="1923400" y="4031409"/>
                <a:ext cx="277768" cy="461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92B42FB-23D7-4729-9F3E-62A5AB5DDF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4533" y="4031408"/>
                <a:ext cx="277768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="" xmlns:a16="http://schemas.microsoft.com/office/drawing/2014/main" id="{34849535-5488-4905-AC33-D1DACB6E74BA}"/>
                  </a:ext>
                </a:extLst>
              </p:cNvPr>
              <p:cNvSpPr txBox="1"/>
              <p:nvPr/>
            </p:nvSpPr>
            <p:spPr>
              <a:xfrm>
                <a:off x="3009050" y="5104678"/>
                <a:ext cx="277768" cy="461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4849535-5488-4905-AC33-D1DACB6E74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2066" y="5104677"/>
                <a:ext cx="277768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65217" y="0"/>
            <a:ext cx="8839200" cy="762000"/>
          </a:xfrm>
        </p:spPr>
        <p:txBody>
          <a:bodyPr/>
          <a:lstStyle/>
          <a:p>
            <a:r>
              <a:rPr lang="en-US" dirty="0"/>
              <a:t>Rotation 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How?</a:t>
            </a:r>
          </a:p>
        </p:txBody>
      </p:sp>
    </p:spTree>
    <p:extLst>
      <p:ext uri="{BB962C8B-B14F-4D97-AF65-F5344CB8AC3E}">
        <p14:creationId xmlns:p14="http://schemas.microsoft.com/office/powerpoint/2010/main" val="34662174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Line"/>
          <p:cNvSpPr/>
          <p:nvPr/>
        </p:nvSpPr>
        <p:spPr>
          <a:xfrm flipV="1">
            <a:off x="1533096" y="1863464"/>
            <a:ext cx="1" cy="447705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206" name="Line"/>
          <p:cNvSpPr/>
          <p:nvPr/>
        </p:nvSpPr>
        <p:spPr>
          <a:xfrm>
            <a:off x="1526583" y="6337544"/>
            <a:ext cx="6116468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pic>
        <p:nvPicPr>
          <p:cNvPr id="10" name="latex-image-13.pdf" descr="latex-image-13.pdf">
            <a:extLst>
              <a:ext uri="{FF2B5EF4-FFF2-40B4-BE49-F238E27FC236}">
                <a16:creationId xmlns="" xmlns:a16="http://schemas.microsoft.com/office/drawing/2014/main" id="{93DB1192-4DD3-491D-A0B4-40959FCECA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3257" b="57003"/>
          <a:stretch/>
        </p:blipFill>
        <p:spPr>
          <a:xfrm>
            <a:off x="7766940" y="6337544"/>
            <a:ext cx="173762" cy="462775"/>
          </a:xfrm>
          <a:prstGeom prst="rect">
            <a:avLst/>
          </a:prstGeom>
          <a:ln w="12700">
            <a:miter lim="400000"/>
          </a:ln>
        </p:spPr>
      </p:pic>
      <p:pic>
        <p:nvPicPr>
          <p:cNvPr id="11" name="latex-image-13.pdf" descr="latex-image-13.pdf">
            <a:extLst>
              <a:ext uri="{FF2B5EF4-FFF2-40B4-BE49-F238E27FC236}">
                <a16:creationId xmlns="" xmlns:a16="http://schemas.microsoft.com/office/drawing/2014/main" id="{93A82CB0-5F74-4CF6-B724-2307AAC611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6234" r="78665"/>
          <a:stretch/>
        </p:blipFill>
        <p:spPr>
          <a:xfrm>
            <a:off x="1111556" y="1500044"/>
            <a:ext cx="221432" cy="363420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Circle">
            <a:extLst>
              <a:ext uri="{FF2B5EF4-FFF2-40B4-BE49-F238E27FC236}">
                <a16:creationId xmlns="" xmlns:a16="http://schemas.microsoft.com/office/drawing/2014/main" id="{E75CCF96-9E3A-49E8-AC88-F5ADB0F37802}"/>
              </a:ext>
            </a:extLst>
          </p:cNvPr>
          <p:cNvSpPr/>
          <p:nvPr/>
        </p:nvSpPr>
        <p:spPr>
          <a:xfrm>
            <a:off x="3594200" y="5276469"/>
            <a:ext cx="127981" cy="170641"/>
          </a:xfrm>
          <a:prstGeom prst="ellipse">
            <a:avLst/>
          </a:prstGeom>
          <a:solidFill>
            <a:schemeClr val="accent2">
              <a:hueOff val="-2473792"/>
              <a:satOff val="-50209"/>
              <a:lumOff val="23543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sp>
        <p:nvSpPr>
          <p:cNvPr id="16" name="Circle">
            <a:extLst>
              <a:ext uri="{FF2B5EF4-FFF2-40B4-BE49-F238E27FC236}">
                <a16:creationId xmlns="" xmlns:a16="http://schemas.microsoft.com/office/drawing/2014/main" id="{D36A4CF7-ACE7-433D-83FE-AC8DE8A9B1C0}"/>
              </a:ext>
            </a:extLst>
          </p:cNvPr>
          <p:cNvSpPr/>
          <p:nvPr/>
        </p:nvSpPr>
        <p:spPr>
          <a:xfrm>
            <a:off x="2361903" y="3513344"/>
            <a:ext cx="127981" cy="170641"/>
          </a:xfrm>
          <a:prstGeom prst="ellipse">
            <a:avLst/>
          </a:prstGeom>
          <a:solidFill>
            <a:schemeClr val="accent2">
              <a:hueOff val="-2473792"/>
              <a:satOff val="-50209"/>
              <a:lumOff val="23543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sp>
        <p:nvSpPr>
          <p:cNvPr id="17" name="Connection Line">
            <a:extLst>
              <a:ext uri="{FF2B5EF4-FFF2-40B4-BE49-F238E27FC236}">
                <a16:creationId xmlns="" xmlns:a16="http://schemas.microsoft.com/office/drawing/2014/main" id="{E8D1CBC3-26BA-457E-80A4-4883F0C827A0}"/>
              </a:ext>
            </a:extLst>
          </p:cNvPr>
          <p:cNvSpPr/>
          <p:nvPr/>
        </p:nvSpPr>
        <p:spPr>
          <a:xfrm>
            <a:off x="1998450" y="5099921"/>
            <a:ext cx="489764" cy="7382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13490" y="1938"/>
                  <a:pt x="20690" y="9138"/>
                  <a:pt x="21600" y="21600"/>
                </a:cubicBezTo>
              </a:path>
            </a:pathLst>
          </a:custGeom>
          <a:ln w="25400">
            <a:solidFill>
              <a:srgbClr val="000000"/>
            </a:solidFill>
            <a:miter lim="400000"/>
            <a:headEnd type="stealth"/>
          </a:ln>
        </p:spPr>
        <p:txBody>
          <a:bodyPr/>
          <a:lstStyle/>
          <a:p>
            <a:endParaRPr sz="1266"/>
          </a:p>
        </p:txBody>
      </p:sp>
      <p:sp>
        <p:nvSpPr>
          <p:cNvPr id="18" name="Line">
            <a:extLst>
              <a:ext uri="{FF2B5EF4-FFF2-40B4-BE49-F238E27FC236}">
                <a16:creationId xmlns="" xmlns:a16="http://schemas.microsoft.com/office/drawing/2014/main" id="{0355440A-5916-452E-B545-01C18A38AF44}"/>
              </a:ext>
            </a:extLst>
          </p:cNvPr>
          <p:cNvSpPr/>
          <p:nvPr/>
        </p:nvSpPr>
        <p:spPr>
          <a:xfrm flipV="1">
            <a:off x="1531442" y="5441564"/>
            <a:ext cx="2000154" cy="898515"/>
          </a:xfrm>
          <a:prstGeom prst="line">
            <a:avLst/>
          </a:prstGeom>
          <a:ln w="25400">
            <a:solidFill>
              <a:srgbClr val="000000"/>
            </a:solidFill>
            <a:prstDash val="sysDot"/>
            <a:miter lim="400000"/>
            <a:tailEnd type="stealth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19" name="Line">
            <a:extLst>
              <a:ext uri="{FF2B5EF4-FFF2-40B4-BE49-F238E27FC236}">
                <a16:creationId xmlns="" xmlns:a16="http://schemas.microsoft.com/office/drawing/2014/main" id="{314F44E7-73AA-42D6-8293-7FE8E77AA99C}"/>
              </a:ext>
            </a:extLst>
          </p:cNvPr>
          <p:cNvSpPr/>
          <p:nvPr/>
        </p:nvSpPr>
        <p:spPr>
          <a:xfrm flipV="1">
            <a:off x="1531442" y="3842557"/>
            <a:ext cx="870122" cy="2497523"/>
          </a:xfrm>
          <a:prstGeom prst="line">
            <a:avLst/>
          </a:prstGeom>
          <a:ln w="25400">
            <a:solidFill>
              <a:srgbClr val="000000"/>
            </a:solidFill>
            <a:prstDash val="sysDot"/>
            <a:miter lim="400000"/>
            <a:tailEnd type="stealth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pic>
        <p:nvPicPr>
          <p:cNvPr id="20" name="latex-image-4.pdf" descr="latex-image-4.pdf">
            <a:extLst>
              <a:ext uri="{FF2B5EF4-FFF2-40B4-BE49-F238E27FC236}">
                <a16:creationId xmlns="" xmlns:a16="http://schemas.microsoft.com/office/drawing/2014/main" id="{1410B7F3-43C3-4E05-AEB3-246EAD0CDE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4200" y="5276469"/>
            <a:ext cx="1044774" cy="776884"/>
          </a:xfrm>
          <a:prstGeom prst="rect">
            <a:avLst/>
          </a:prstGeom>
          <a:ln w="12700">
            <a:miter lim="400000"/>
          </a:ln>
        </p:spPr>
      </p:pic>
      <p:pic>
        <p:nvPicPr>
          <p:cNvPr id="21" name="latex-image-5.pdf" descr="latex-image-5.pdf">
            <a:extLst>
              <a:ext uri="{FF2B5EF4-FFF2-40B4-BE49-F238E27FC236}">
                <a16:creationId xmlns="" xmlns:a16="http://schemas.microsoft.com/office/drawing/2014/main" id="{10318841-B68E-4C5D-A654-D8BC598CCF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2940" y="2767699"/>
            <a:ext cx="1185416" cy="776884"/>
          </a:xfrm>
          <a:prstGeom prst="rect">
            <a:avLst/>
          </a:prstGeom>
          <a:ln w="12700">
            <a:miter lim="400000"/>
          </a:ln>
        </p:spPr>
      </p:pic>
      <p:pic>
        <p:nvPicPr>
          <p:cNvPr id="22" name="pasted-image.pdf" descr="pasted-image.pdf">
            <a:extLst>
              <a:ext uri="{FF2B5EF4-FFF2-40B4-BE49-F238E27FC236}">
                <a16:creationId xmlns="" xmlns:a16="http://schemas.microsoft.com/office/drawing/2014/main" id="{E43BDC54-C78B-402F-BA28-6C741659B2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99582" y="5645821"/>
            <a:ext cx="127981" cy="287956"/>
          </a:xfrm>
          <a:prstGeom prst="rect">
            <a:avLst/>
          </a:prstGeom>
          <a:ln w="12700">
            <a:miter lim="400000"/>
          </a:ln>
        </p:spPr>
      </p:pic>
      <p:sp>
        <p:nvSpPr>
          <p:cNvPr id="23" name="Scale">
            <a:extLst>
              <a:ext uri="{FF2B5EF4-FFF2-40B4-BE49-F238E27FC236}">
                <a16:creationId xmlns="" xmlns:a16="http://schemas.microsoft.com/office/drawing/2014/main" id="{D3F8CB0F-9D3B-4022-8BCB-926B6FA4C296}"/>
              </a:ext>
            </a:extLst>
          </p:cNvPr>
          <p:cNvSpPr txBox="1"/>
          <p:nvPr/>
        </p:nvSpPr>
        <p:spPr>
          <a:xfrm>
            <a:off x="2846221" y="3795970"/>
            <a:ext cx="1590048" cy="11801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lang="en-US" sz="2400" b="0" dirty="0">
                <a:latin typeface="+mj-lt"/>
              </a:rPr>
              <a:t>rotation around the origin</a:t>
            </a:r>
            <a:endParaRPr sz="2400" b="0" dirty="0">
              <a:latin typeface="+mj-lt"/>
            </a:endParaRPr>
          </a:p>
        </p:txBody>
      </p:sp>
      <p:sp>
        <p:nvSpPr>
          <p:cNvPr id="24" name="Polar coordinates……">
            <a:extLst>
              <a:ext uri="{FF2B5EF4-FFF2-40B4-BE49-F238E27FC236}">
                <a16:creationId xmlns="" xmlns:a16="http://schemas.microsoft.com/office/drawing/2014/main" id="{27349253-54A4-4C21-92F2-7C2D564DE13B}"/>
              </a:ext>
            </a:extLst>
          </p:cNvPr>
          <p:cNvSpPr txBox="1"/>
          <p:nvPr/>
        </p:nvSpPr>
        <p:spPr>
          <a:xfrm>
            <a:off x="4794492" y="790405"/>
            <a:ext cx="4349508" cy="4855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6789" tIns="26789" rIns="26789" bIns="26789" anchor="ctr">
            <a:spAutoFit/>
          </a:bodyPr>
          <a:lstStyle/>
          <a:p>
            <a:pPr defTabSz="685776">
              <a:buClr>
                <a:srgbClr val="D84800"/>
              </a:buClr>
              <a:defRPr sz="3400">
                <a:uFill>
                  <a:solidFill>
                    <a:srgbClr val="000000"/>
                  </a:solidFill>
                </a:uFill>
              </a:defRPr>
            </a:pPr>
            <a:r>
              <a:rPr sz="2400" dirty="0">
                <a:solidFill>
                  <a:srgbClr val="D84800"/>
                </a:solidFill>
                <a:uFill>
                  <a:solidFill>
                    <a:srgbClr val="D84800"/>
                  </a:solidFill>
                </a:uFill>
                <a:latin typeface="+mj-lt"/>
              </a:rPr>
              <a:t>Polar coordinates…</a:t>
            </a:r>
          </a:p>
          <a:p>
            <a:pPr defTabSz="685776">
              <a:buClr>
                <a:srgbClr val="000000"/>
              </a:buClr>
              <a:defRPr sz="3400">
                <a:uFill>
                  <a:solidFill>
                    <a:srgbClr val="000000"/>
                  </a:solidFill>
                </a:uFill>
              </a:defRPr>
            </a:pPr>
            <a:r>
              <a:rPr sz="2400" dirty="0">
                <a:latin typeface="+mj-lt"/>
              </a:rPr>
              <a:t>x = r cos (φ)</a:t>
            </a:r>
          </a:p>
          <a:p>
            <a:pPr defTabSz="685776">
              <a:buClr>
                <a:srgbClr val="000000"/>
              </a:buClr>
              <a:defRPr sz="3400">
                <a:uFill>
                  <a:solidFill>
                    <a:srgbClr val="000000"/>
                  </a:solidFill>
                </a:uFill>
              </a:defRPr>
            </a:pPr>
            <a:r>
              <a:rPr sz="2400" dirty="0">
                <a:latin typeface="+mj-lt"/>
              </a:rPr>
              <a:t>y = r sin (φ)</a:t>
            </a:r>
          </a:p>
          <a:p>
            <a:pPr defTabSz="685776">
              <a:buClr>
                <a:srgbClr val="000000"/>
              </a:buClr>
              <a:defRPr sz="3400">
                <a:uFill>
                  <a:solidFill>
                    <a:srgbClr val="000000"/>
                  </a:solidFill>
                </a:uFill>
              </a:defRPr>
            </a:pPr>
            <a:r>
              <a:rPr sz="2400" dirty="0">
                <a:latin typeface="+mj-lt"/>
              </a:rPr>
              <a:t>x’ = r cos (φ + θ)</a:t>
            </a:r>
          </a:p>
          <a:p>
            <a:pPr defTabSz="685776">
              <a:buClr>
                <a:srgbClr val="000000"/>
              </a:buClr>
              <a:defRPr sz="3400">
                <a:uFill>
                  <a:solidFill>
                    <a:srgbClr val="000000"/>
                  </a:solidFill>
                </a:uFill>
              </a:defRPr>
            </a:pPr>
            <a:r>
              <a:rPr sz="2400" dirty="0">
                <a:latin typeface="+mj-lt"/>
              </a:rPr>
              <a:t>y’ = r sin (φ + θ)</a:t>
            </a:r>
          </a:p>
          <a:p>
            <a:pPr defTabSz="685776">
              <a:buClr>
                <a:srgbClr val="000000"/>
              </a:buClr>
              <a:defRPr sz="3400">
                <a:uFill>
                  <a:solidFill>
                    <a:srgbClr val="000000"/>
                  </a:solidFill>
                </a:uFill>
              </a:defRPr>
            </a:pPr>
            <a:endParaRPr sz="2400" dirty="0">
              <a:latin typeface="+mj-lt"/>
            </a:endParaRPr>
          </a:p>
          <a:p>
            <a:pPr defTabSz="685776">
              <a:buClr>
                <a:srgbClr val="D84800"/>
              </a:buClr>
              <a:defRPr sz="3400">
                <a:uFill>
                  <a:solidFill>
                    <a:srgbClr val="000000"/>
                  </a:solidFill>
                </a:uFill>
              </a:defRPr>
            </a:pPr>
            <a:r>
              <a:rPr sz="2400" dirty="0">
                <a:solidFill>
                  <a:srgbClr val="D84800"/>
                </a:solidFill>
                <a:uFill>
                  <a:solidFill>
                    <a:srgbClr val="D84800"/>
                  </a:solidFill>
                </a:uFill>
                <a:latin typeface="+mj-lt"/>
              </a:rPr>
              <a:t>Trig</a:t>
            </a:r>
            <a:r>
              <a:rPr lang="en-US" sz="2400" dirty="0">
                <a:solidFill>
                  <a:srgbClr val="D84800"/>
                </a:solidFill>
                <a:uFill>
                  <a:solidFill>
                    <a:srgbClr val="D84800"/>
                  </a:solidFill>
                </a:uFill>
                <a:latin typeface="+mj-lt"/>
              </a:rPr>
              <a:t>onometric</a:t>
            </a:r>
            <a:r>
              <a:rPr sz="2400" dirty="0">
                <a:solidFill>
                  <a:srgbClr val="D84800"/>
                </a:solidFill>
                <a:uFill>
                  <a:solidFill>
                    <a:srgbClr val="D84800"/>
                  </a:solidFill>
                </a:uFill>
                <a:latin typeface="+mj-lt"/>
              </a:rPr>
              <a:t> Identity…</a:t>
            </a:r>
          </a:p>
          <a:p>
            <a:pPr defTabSz="685776">
              <a:buClr>
                <a:srgbClr val="000000"/>
              </a:buClr>
              <a:defRPr sz="3400">
                <a:uFill>
                  <a:solidFill>
                    <a:srgbClr val="000000"/>
                  </a:solidFill>
                </a:uFill>
              </a:defRPr>
            </a:pPr>
            <a:r>
              <a:rPr sz="2400" dirty="0">
                <a:latin typeface="+mj-lt"/>
              </a:rPr>
              <a:t>x’ = r cos(φ) cos(θ) – r sin(φ) sin(θ)</a:t>
            </a:r>
          </a:p>
          <a:p>
            <a:pPr defTabSz="685776">
              <a:buClr>
                <a:srgbClr val="000000"/>
              </a:buClr>
              <a:defRPr sz="3400">
                <a:uFill>
                  <a:solidFill>
                    <a:srgbClr val="000000"/>
                  </a:solidFill>
                </a:uFill>
              </a:defRPr>
            </a:pPr>
            <a:r>
              <a:rPr sz="2400" dirty="0">
                <a:latin typeface="+mj-lt"/>
              </a:rPr>
              <a:t>y’ = r sin(φ) cos(θ) + r cos(φ) sin(θ)</a:t>
            </a:r>
          </a:p>
          <a:p>
            <a:pPr defTabSz="685776">
              <a:buClr>
                <a:srgbClr val="000000"/>
              </a:buClr>
              <a:defRPr sz="3400">
                <a:uFill>
                  <a:solidFill>
                    <a:srgbClr val="000000"/>
                  </a:solidFill>
                </a:uFill>
              </a:defRPr>
            </a:pPr>
            <a:endParaRPr sz="2400" dirty="0">
              <a:latin typeface="+mj-lt"/>
            </a:endParaRPr>
          </a:p>
          <a:p>
            <a:pPr defTabSz="685776">
              <a:buClr>
                <a:srgbClr val="D84800"/>
              </a:buClr>
              <a:defRPr sz="3400">
                <a:uFill>
                  <a:solidFill>
                    <a:srgbClr val="000000"/>
                  </a:solidFill>
                </a:uFill>
              </a:defRPr>
            </a:pPr>
            <a:r>
              <a:rPr sz="2400" dirty="0">
                <a:solidFill>
                  <a:srgbClr val="D84800"/>
                </a:solidFill>
                <a:uFill>
                  <a:solidFill>
                    <a:srgbClr val="D84800"/>
                  </a:solidFill>
                </a:uFill>
                <a:latin typeface="+mj-lt"/>
              </a:rPr>
              <a:t>Substitute…</a:t>
            </a:r>
          </a:p>
          <a:p>
            <a:pPr defTabSz="685776">
              <a:buClr>
                <a:srgbClr val="000000"/>
              </a:buClr>
              <a:defRPr sz="3400">
                <a:uFill>
                  <a:solidFill>
                    <a:srgbClr val="000000"/>
                  </a:solidFill>
                </a:uFill>
              </a:defRPr>
            </a:pPr>
            <a:r>
              <a:rPr sz="2400" dirty="0">
                <a:latin typeface="+mj-lt"/>
              </a:rPr>
              <a:t>x’ = x cos(θ) - y sin(θ)</a:t>
            </a:r>
          </a:p>
          <a:p>
            <a:pPr defTabSz="685776">
              <a:buClr>
                <a:srgbClr val="000000"/>
              </a:buClr>
              <a:defRPr sz="3400">
                <a:uFill>
                  <a:solidFill>
                    <a:srgbClr val="000000"/>
                  </a:solidFill>
                </a:uFill>
              </a:defRPr>
            </a:pPr>
            <a:r>
              <a:rPr sz="2400" dirty="0">
                <a:latin typeface="+mj-lt"/>
              </a:rPr>
              <a:t>y’ = x sin(θ) + y cos(θ)</a:t>
            </a:r>
          </a:p>
        </p:txBody>
      </p:sp>
      <p:sp>
        <p:nvSpPr>
          <p:cNvPr id="26" name="Connection Line">
            <a:extLst>
              <a:ext uri="{FF2B5EF4-FFF2-40B4-BE49-F238E27FC236}">
                <a16:creationId xmlns="" xmlns:a16="http://schemas.microsoft.com/office/drawing/2014/main" id="{A41E0A64-50BB-4B20-8F54-8041A6202C1D}"/>
              </a:ext>
            </a:extLst>
          </p:cNvPr>
          <p:cNvSpPr/>
          <p:nvPr/>
        </p:nvSpPr>
        <p:spPr>
          <a:xfrm rot="1254535">
            <a:off x="2877939" y="5784953"/>
            <a:ext cx="302835" cy="4564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13490" y="1938"/>
                  <a:pt x="20690" y="9138"/>
                  <a:pt x="21600" y="21600"/>
                </a:cubicBezTo>
              </a:path>
            </a:pathLst>
          </a:custGeom>
          <a:ln w="25400">
            <a:solidFill>
              <a:srgbClr val="000000"/>
            </a:solidFill>
            <a:miter lim="400000"/>
            <a:headEnd type="stealth"/>
          </a:ln>
        </p:spPr>
        <p:txBody>
          <a:bodyPr/>
          <a:lstStyle/>
          <a:p>
            <a:endParaRPr sz="1266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="" xmlns:a16="http://schemas.microsoft.com/office/drawing/2014/main" id="{6DF153B6-1C7D-4778-9650-EAE2FE1B95EB}"/>
                  </a:ext>
                </a:extLst>
              </p:cNvPr>
              <p:cNvSpPr txBox="1"/>
              <p:nvPr/>
            </p:nvSpPr>
            <p:spPr>
              <a:xfrm>
                <a:off x="2684050" y="5827974"/>
                <a:ext cx="360676" cy="461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3000" i="1" smtClean="0">
                          <a:latin typeface="Cambria Math" panose="02040503050406030204" pitchFamily="18" charset="0"/>
                        </a:rPr>
                        <m:t>φ</m:t>
                      </m:r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DF153B6-1C7D-4778-9650-EAE2FE1B95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8733" y="5827973"/>
                <a:ext cx="360675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="" xmlns:a16="http://schemas.microsoft.com/office/drawing/2014/main" id="{F92B42FB-23D7-4729-9F3E-62A5AB5DDF06}"/>
                  </a:ext>
                </a:extLst>
              </p:cNvPr>
              <p:cNvSpPr txBox="1"/>
              <p:nvPr/>
            </p:nvSpPr>
            <p:spPr>
              <a:xfrm>
                <a:off x="1923400" y="4031409"/>
                <a:ext cx="277768" cy="461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92B42FB-23D7-4729-9F3E-62A5AB5DDF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4533" y="4031408"/>
                <a:ext cx="277768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="" xmlns:a16="http://schemas.microsoft.com/office/drawing/2014/main" id="{34849535-5488-4905-AC33-D1DACB6E74BA}"/>
                  </a:ext>
                </a:extLst>
              </p:cNvPr>
              <p:cNvSpPr txBox="1"/>
              <p:nvPr/>
            </p:nvSpPr>
            <p:spPr>
              <a:xfrm>
                <a:off x="3009050" y="5104678"/>
                <a:ext cx="277768" cy="461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4849535-5488-4905-AC33-D1DACB6E74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2066" y="5104677"/>
                <a:ext cx="277768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65217" y="0"/>
            <a:ext cx="8839200" cy="762000"/>
          </a:xfrm>
        </p:spPr>
        <p:txBody>
          <a:bodyPr/>
          <a:lstStyle/>
          <a:p>
            <a:r>
              <a:rPr lang="en-US" dirty="0"/>
              <a:t>Rotation 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74095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05" name="Line"/>
          <p:cNvSpPr/>
          <p:nvPr/>
        </p:nvSpPr>
        <p:spPr>
          <a:xfrm flipV="1">
            <a:off x="1533096" y="1863464"/>
            <a:ext cx="1" cy="447705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206" name="Line"/>
          <p:cNvSpPr/>
          <p:nvPr/>
        </p:nvSpPr>
        <p:spPr>
          <a:xfrm>
            <a:off x="1526583" y="6337544"/>
            <a:ext cx="6116468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pic>
        <p:nvPicPr>
          <p:cNvPr id="10" name="latex-image-13.pdf" descr="latex-image-13.pdf">
            <a:extLst>
              <a:ext uri="{FF2B5EF4-FFF2-40B4-BE49-F238E27FC236}">
                <a16:creationId xmlns="" xmlns:a16="http://schemas.microsoft.com/office/drawing/2014/main" id="{93DB1192-4DD3-491D-A0B4-40959FCECA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3257" b="57003"/>
          <a:stretch/>
        </p:blipFill>
        <p:spPr>
          <a:xfrm>
            <a:off x="7766940" y="6337544"/>
            <a:ext cx="173762" cy="462775"/>
          </a:xfrm>
          <a:prstGeom prst="rect">
            <a:avLst/>
          </a:prstGeom>
          <a:ln w="12700">
            <a:miter lim="400000"/>
          </a:ln>
        </p:spPr>
      </p:pic>
      <p:pic>
        <p:nvPicPr>
          <p:cNvPr id="11" name="latex-image-13.pdf" descr="latex-image-13.pdf">
            <a:extLst>
              <a:ext uri="{FF2B5EF4-FFF2-40B4-BE49-F238E27FC236}">
                <a16:creationId xmlns="" xmlns:a16="http://schemas.microsoft.com/office/drawing/2014/main" id="{93A82CB0-5F74-4CF6-B724-2307AAC611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6234" r="78665"/>
          <a:stretch/>
        </p:blipFill>
        <p:spPr>
          <a:xfrm>
            <a:off x="1111556" y="1500044"/>
            <a:ext cx="221432" cy="363420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Circle">
            <a:extLst>
              <a:ext uri="{FF2B5EF4-FFF2-40B4-BE49-F238E27FC236}">
                <a16:creationId xmlns="" xmlns:a16="http://schemas.microsoft.com/office/drawing/2014/main" id="{E75CCF96-9E3A-49E8-AC88-F5ADB0F37802}"/>
              </a:ext>
            </a:extLst>
          </p:cNvPr>
          <p:cNvSpPr/>
          <p:nvPr/>
        </p:nvSpPr>
        <p:spPr>
          <a:xfrm>
            <a:off x="3594200" y="5276469"/>
            <a:ext cx="127981" cy="170641"/>
          </a:xfrm>
          <a:prstGeom prst="ellipse">
            <a:avLst/>
          </a:prstGeom>
          <a:solidFill>
            <a:schemeClr val="accent2">
              <a:hueOff val="-2473792"/>
              <a:satOff val="-50209"/>
              <a:lumOff val="23543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sp>
        <p:nvSpPr>
          <p:cNvPr id="16" name="Circle">
            <a:extLst>
              <a:ext uri="{FF2B5EF4-FFF2-40B4-BE49-F238E27FC236}">
                <a16:creationId xmlns="" xmlns:a16="http://schemas.microsoft.com/office/drawing/2014/main" id="{D36A4CF7-ACE7-433D-83FE-AC8DE8A9B1C0}"/>
              </a:ext>
            </a:extLst>
          </p:cNvPr>
          <p:cNvSpPr/>
          <p:nvPr/>
        </p:nvSpPr>
        <p:spPr>
          <a:xfrm>
            <a:off x="2361903" y="3513344"/>
            <a:ext cx="127981" cy="170641"/>
          </a:xfrm>
          <a:prstGeom prst="ellipse">
            <a:avLst/>
          </a:prstGeom>
          <a:solidFill>
            <a:schemeClr val="accent2">
              <a:hueOff val="-2473792"/>
              <a:satOff val="-50209"/>
              <a:lumOff val="23543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sp>
        <p:nvSpPr>
          <p:cNvPr id="17" name="Connection Line">
            <a:extLst>
              <a:ext uri="{FF2B5EF4-FFF2-40B4-BE49-F238E27FC236}">
                <a16:creationId xmlns="" xmlns:a16="http://schemas.microsoft.com/office/drawing/2014/main" id="{E8D1CBC3-26BA-457E-80A4-4883F0C827A0}"/>
              </a:ext>
            </a:extLst>
          </p:cNvPr>
          <p:cNvSpPr/>
          <p:nvPr/>
        </p:nvSpPr>
        <p:spPr>
          <a:xfrm>
            <a:off x="1998450" y="5099921"/>
            <a:ext cx="489764" cy="7382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13490" y="1938"/>
                  <a:pt x="20690" y="9138"/>
                  <a:pt x="21600" y="21600"/>
                </a:cubicBezTo>
              </a:path>
            </a:pathLst>
          </a:custGeom>
          <a:ln w="25400">
            <a:solidFill>
              <a:srgbClr val="000000"/>
            </a:solidFill>
            <a:miter lim="400000"/>
            <a:headEnd type="stealth"/>
          </a:ln>
        </p:spPr>
        <p:txBody>
          <a:bodyPr/>
          <a:lstStyle/>
          <a:p>
            <a:endParaRPr sz="1266"/>
          </a:p>
        </p:txBody>
      </p:sp>
      <p:sp>
        <p:nvSpPr>
          <p:cNvPr id="18" name="Line">
            <a:extLst>
              <a:ext uri="{FF2B5EF4-FFF2-40B4-BE49-F238E27FC236}">
                <a16:creationId xmlns="" xmlns:a16="http://schemas.microsoft.com/office/drawing/2014/main" id="{0355440A-5916-452E-B545-01C18A38AF44}"/>
              </a:ext>
            </a:extLst>
          </p:cNvPr>
          <p:cNvSpPr/>
          <p:nvPr/>
        </p:nvSpPr>
        <p:spPr>
          <a:xfrm flipV="1">
            <a:off x="1531442" y="5441564"/>
            <a:ext cx="2000154" cy="898515"/>
          </a:xfrm>
          <a:prstGeom prst="line">
            <a:avLst/>
          </a:prstGeom>
          <a:ln w="25400">
            <a:solidFill>
              <a:srgbClr val="000000"/>
            </a:solidFill>
            <a:prstDash val="sysDot"/>
            <a:miter lim="400000"/>
            <a:tailEnd type="stealth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19" name="Line">
            <a:extLst>
              <a:ext uri="{FF2B5EF4-FFF2-40B4-BE49-F238E27FC236}">
                <a16:creationId xmlns="" xmlns:a16="http://schemas.microsoft.com/office/drawing/2014/main" id="{314F44E7-73AA-42D6-8293-7FE8E77AA99C}"/>
              </a:ext>
            </a:extLst>
          </p:cNvPr>
          <p:cNvSpPr/>
          <p:nvPr/>
        </p:nvSpPr>
        <p:spPr>
          <a:xfrm flipV="1">
            <a:off x="1531442" y="3842557"/>
            <a:ext cx="870122" cy="2497523"/>
          </a:xfrm>
          <a:prstGeom prst="line">
            <a:avLst/>
          </a:prstGeom>
          <a:ln w="25400">
            <a:solidFill>
              <a:srgbClr val="000000"/>
            </a:solidFill>
            <a:prstDash val="sysDot"/>
            <a:miter lim="400000"/>
            <a:tailEnd type="stealth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pic>
        <p:nvPicPr>
          <p:cNvPr id="20" name="latex-image-4.pdf" descr="latex-image-4.pdf">
            <a:extLst>
              <a:ext uri="{FF2B5EF4-FFF2-40B4-BE49-F238E27FC236}">
                <a16:creationId xmlns="" xmlns:a16="http://schemas.microsoft.com/office/drawing/2014/main" id="{1410B7F3-43C3-4E05-AEB3-246EAD0CDE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1232" y="5276469"/>
            <a:ext cx="1044774" cy="776884"/>
          </a:xfrm>
          <a:prstGeom prst="rect">
            <a:avLst/>
          </a:prstGeom>
          <a:ln w="12700">
            <a:miter lim="400000"/>
          </a:ln>
        </p:spPr>
      </p:pic>
      <p:pic>
        <p:nvPicPr>
          <p:cNvPr id="21" name="latex-image-5.pdf" descr="latex-image-5.pdf">
            <a:extLst>
              <a:ext uri="{FF2B5EF4-FFF2-40B4-BE49-F238E27FC236}">
                <a16:creationId xmlns="" xmlns:a16="http://schemas.microsoft.com/office/drawing/2014/main" id="{10318841-B68E-4C5D-A654-D8BC598CCF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2940" y="2767699"/>
            <a:ext cx="1185416" cy="776884"/>
          </a:xfrm>
          <a:prstGeom prst="rect">
            <a:avLst/>
          </a:prstGeom>
          <a:ln w="12700">
            <a:miter lim="400000"/>
          </a:ln>
        </p:spPr>
      </p:pic>
      <p:pic>
        <p:nvPicPr>
          <p:cNvPr id="22" name="pasted-image.pdf" descr="pasted-image.pdf">
            <a:extLst>
              <a:ext uri="{FF2B5EF4-FFF2-40B4-BE49-F238E27FC236}">
                <a16:creationId xmlns="" xmlns:a16="http://schemas.microsoft.com/office/drawing/2014/main" id="{E43BDC54-C78B-402F-BA28-6C741659B2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99582" y="5645821"/>
            <a:ext cx="127981" cy="287956"/>
          </a:xfrm>
          <a:prstGeom prst="rect">
            <a:avLst/>
          </a:prstGeom>
          <a:ln w="12700">
            <a:miter lim="400000"/>
          </a:ln>
        </p:spPr>
      </p:pic>
      <p:sp>
        <p:nvSpPr>
          <p:cNvPr id="23" name="Scale">
            <a:extLst>
              <a:ext uri="{FF2B5EF4-FFF2-40B4-BE49-F238E27FC236}">
                <a16:creationId xmlns="" xmlns:a16="http://schemas.microsoft.com/office/drawing/2014/main" id="{D3F8CB0F-9D3B-4022-8BCB-926B6FA4C296}"/>
              </a:ext>
            </a:extLst>
          </p:cNvPr>
          <p:cNvSpPr txBox="1"/>
          <p:nvPr/>
        </p:nvSpPr>
        <p:spPr>
          <a:xfrm>
            <a:off x="2846221" y="3795970"/>
            <a:ext cx="1590048" cy="11801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lang="en-US" sz="2400" b="0" dirty="0">
                <a:latin typeface="+mj-lt"/>
              </a:rPr>
              <a:t>rotation around the origin</a:t>
            </a:r>
            <a:endParaRPr sz="2400" b="0" dirty="0">
              <a:latin typeface="+mj-lt"/>
            </a:endParaRPr>
          </a:p>
        </p:txBody>
      </p:sp>
      <p:pic>
        <p:nvPicPr>
          <p:cNvPr id="25" name="latex-image-6.pdf" descr="latex-image-6.pdf">
            <a:extLst>
              <a:ext uri="{FF2B5EF4-FFF2-40B4-BE49-F238E27FC236}">
                <a16:creationId xmlns="" xmlns:a16="http://schemas.microsoft.com/office/drawing/2014/main" id="{4B9683CF-0313-4855-8AC9-4300260359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15259" y="2361398"/>
            <a:ext cx="2089547" cy="812602"/>
          </a:xfrm>
          <a:prstGeom prst="rect">
            <a:avLst/>
          </a:prstGeom>
          <a:ln w="12700">
            <a:miter lim="400000"/>
          </a:ln>
        </p:spPr>
      </p:pic>
      <p:sp>
        <p:nvSpPr>
          <p:cNvPr id="24" name="Scale">
            <a:extLst>
              <a:ext uri="{FF2B5EF4-FFF2-40B4-BE49-F238E27FC236}">
                <a16:creationId xmlns="" xmlns:a16="http://schemas.microsoft.com/office/drawing/2014/main" id="{34334742-02D3-46EA-84F2-907D5EB173BD}"/>
              </a:ext>
            </a:extLst>
          </p:cNvPr>
          <p:cNvSpPr txBox="1"/>
          <p:nvPr/>
        </p:nvSpPr>
        <p:spPr>
          <a:xfrm>
            <a:off x="5388220" y="3188781"/>
            <a:ext cx="3607595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sz="2400" b="0" dirty="0">
                <a:latin typeface="+mj-lt"/>
              </a:rPr>
              <a:t>or in matrix form:</a:t>
            </a:r>
            <a:endParaRPr sz="2400" b="0" dirty="0">
              <a:latin typeface="+mj-lt"/>
            </a:endParaRPr>
          </a:p>
        </p:txBody>
      </p:sp>
      <p:pic>
        <p:nvPicPr>
          <p:cNvPr id="28" name="latex-image-7.pdf" descr="latex-image-7.pdf">
            <a:extLst>
              <a:ext uri="{FF2B5EF4-FFF2-40B4-BE49-F238E27FC236}">
                <a16:creationId xmlns="" xmlns:a16="http://schemas.microsoft.com/office/drawing/2014/main" id="{EE5AAD94-4C7C-4C9E-8197-6C8F895CB8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15259" y="3730189"/>
            <a:ext cx="3475882" cy="776884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Rotation</a:t>
            </a:r>
          </a:p>
        </p:txBody>
      </p:sp>
    </p:spTree>
    <p:extLst>
      <p:ext uri="{BB962C8B-B14F-4D97-AF65-F5344CB8AC3E}">
        <p14:creationId xmlns:p14="http://schemas.microsoft.com/office/powerpoint/2010/main" val="28481841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Concatenation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How do we do concatenation of two or more transformations?</a:t>
            </a:r>
          </a:p>
        </p:txBody>
      </p:sp>
      <p:sp>
        <p:nvSpPr>
          <p:cNvPr id="4" name="AutoShape 2" descr="https://latex.codecogs.com/gif.latex?%5Cdpi%7B300%7D%20%5C%5C%20%5Cbegin%7Bbmatrix%7Dx%27%20%5C%5C%20y%27%20%5Cend%7Bbmatrix%7D%20%3D%20%5Cbegin%7Bbmatrix%7Da%20%26%200%20%5C%5C%200%20%26%20b%20%5Cend%7Bbmatrix%7D%20%5Cbegin%7Bbmatrix%7Dx%20%5C%5C%20y%20%5Cend%7Bbmatrix%7D%20%5Ctextrm%7Band%20then%7D%20%5Cbegin%7Bbmatrix%7Dx%27%27%20%5C%5C%20y%27%27%20%5Cend%7Bbmatrix%7D%20%3D%20%5Cbegin%7Bbmatrix%7Dcos%5Ctheta%20%26%20-sin%5Ctheta%20%5C%5C%20sin%5Ctheta%20%26%20cos%5Ctheta%20%5Cend%7Bbmatrix%7D%20%5Cbegin%7Bbmatrix%7Dx%27%20%5C%5C%20y%27%20%5Cend%7Bbmatrix%7D%20%5C%5C%20%5C%5C%20%5Cmapsto%20%5C%5C%20%5C%5C%20%5Cbegin%7Bbmatrix%7Dx%27%27%20%5C%5C%20y%27%27%20%5Cend%7Bbmatrix%7D%20%3D%20%5Cbegin%7Bbmatrix%7Dcos%5Ctheta%20%26%20-sin%5Ctheta%20%5C%5C%20sin%5Ctheta%20%26%20cos%5Ctheta%20%5Cend%7Bbmatrix%7D%20%5Cbegin%7Bbmatrix%7Da%20%26%200%20%5C%5C%200%20%26%20b%20%5Cend%7Bbmatrix%7D%20%5Cbegin%7Bbmatrix%7Dx%20%5C%5C%20y%20%5Cend%7Bbmatrix%7D%20%3D%20%5Cbegin%7Bbmatrix%7Dacos%5Ctheta%20%26%20-sin%5Ctheta%20%5C%5C%20sin%5Ctheta%20%26%20bcos%5Ctheta%20%5Cend%7Bbmatrix%7D%20%5Cbegin%7Bbmatrix%7Dx%20%5C%5C%20y%20%5Cend%7Bbmatrix%7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 descr="https://latex.codecogs.com/gif.latex?%5Cdpi%7B300%7D%20%5C%5C%20%5Cbegin%7Bbmatrix%7Dx%27%20%5C%5C%20y%27%20%5Cend%7Bbmatrix%7D%20%3D%20%5Cbegin%7Bbmatrix%7Da%20%26%200%20%5C%5C%200%20%26%20b%20%5Cend%7Bbmatrix%7D%20%5Cbegin%7Bbmatrix%7Dx%20%5C%5C%20y%20%5Cend%7Bbmatrix%7D%20%5Ctextrm%7Band%20then%7D%20%5Cbegin%7Bbmatrix%7Dx%27%27%20%5C%5C%20y%27%27%20%5Cend%7Bbmatrix%7D%20%3D%20%5Cbegin%7Bbmatrix%7Dcos%5Ctheta%20%26%20-sin%5Ctheta%20%5C%5C%20sin%5Ctheta%20%26%20cos%5Ctheta%20%5Cend%7Bbmatrix%7D%20%5Cbegin%7Bbmatrix%7Dx%27%20%5C%5C%20y%27%20%5Cend%7Bbmatrix%7D%20%5C%5C%20%5C%5C%20%5Cmapsto%20%5C%5C%20%5C%5C%20%5Cbegin%7Bbmatrix%7Dx%27%27%20%5C%5C%20y%27%27%20%5Cend%7Bbmatrix%7D%20%3D%20%5Cbegin%7Bbmatrix%7Dcos%5Ctheta%20%26%20-sin%5Ctheta%20%5C%5C%20sin%5Ctheta%20%26%20cos%5Ctheta%20%5Cend%7Bbmatrix%7D%20%5Cbegin%7Bbmatrix%7Da%20%26%200%20%5C%5C%200%20%26%20b%20%5Cend%7Bbmatrix%7D%20%5Cbegin%7Bbmatrix%7Dx%20%5C%5C%20y%20%5Cend%7Bbmatrix%7D%20%3D%20%5Cbegin%7Bbmatrix%7Dacos%5Ctheta%20%26%20-sin%5Ctheta%20%5C%5C%20sin%5Ctheta%20%26%20bcos%5Ctheta%20%5Cend%7Bbmatrix%7D%20%5Cbegin%7Bbmatrix%7Dx%20%5C%5C%20y%20%5Cend%7Bbmatrix%7D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https://latex.codecogs.com/gif.latex?%5Cdpi%7B300%7D%20%5C%5C%20%5Cbegin%7Bbmatrix%7Dx%27%20%5C%5C%20y%27%20%5Cend%7Bbmatrix%7D%20%3D%20%5Cbegin%7Bbmatrix%7Da%20%26%200%20%5C%5C%200%20%26%20b%20%5Cend%7Bbmatrix%7D%20%5Cbegin%7Bbmatrix%7Dx%20%5C%5C%20y%20%5Cend%7Bbmatrix%7D%20%5Ctextrm%7Band%20then%7D%20%5Cbegin%7Bbmatrix%7Dx%27%27%20%5C%5C%20y%27%27%20%5Cend%7Bbmatrix%7D%20%3D%20%5Cbegin%7Bbmatrix%7Dcos%5Ctheta%20%26%20-sin%5Ctheta%20%5C%5C%20sin%5Ctheta%20%26%20cos%5Ctheta%20%5Cend%7Bbmatrix%7D%20%5Cbegin%7Bbmatrix%7Dx%27%20%5C%5C%20y%27%20%5Cend%7Bbmatrix%7D%20%5C%5C%20%5C%5C%20%5Cmapsto%20%5C%5C%20%5C%5C%20%5Cbegin%7Bbmatrix%7Dx%27%27%20%5C%5C%20y%27%27%20%5Cend%7Bbmatrix%7D%20%3D%20%5Cbegin%7Bbmatrix%7Dcos%5Ctheta%20%26%20-sin%5Ctheta%20%5C%5C%20sin%5Ctheta%20%26%20cos%5Ctheta%20%5Cend%7Bbmatrix%7D%20%5Cbegin%7Bbmatrix%7Da%20%26%200%20%5C%5C%200%20%26%20b%20%5Cend%7Bbmatrix%7D%20%5Cbegin%7Bbmatrix%7Dx%20%5C%5C%20y%20%5Cend%7Bbmatrix%7D%20%3D%20%5Cbegin%7Bbmatrix%7Dacos%5Ctheta%20%26%20-sin%5Ctheta%20%5C%5C%20sin%5Ctheta%20%26%20bcos%5Ctheta%20%5Cend%7Bbmatrix%7D%20%5Cbegin%7Bbmatrix%7Dx%20%5C%5C%20y%20%5Cend%7Bbmatrix%7D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8" descr="https://latex.codecogs.com/gif.latex?%5Cdpi%7B300%7D%20%5C%5C%20%5Cbegin%7Bbmatrix%7Dx%27%20%5C%5C%20y%27%20%5Cend%7Bbmatrix%7D%20%3D%20%5Cbegin%7Bbmatrix%7Da%20%26%200%20%5C%5C%200%20%26%20b%20%5Cend%7Bbmatrix%7D%20%5Cbegin%7Bbmatrix%7Dx%20%5C%5C%20y%20%5Cend%7Bbmatrix%7D%20%5Ctextrm%7Band%20then%7D%20%5Cbegin%7Bbmatrix%7Dx%27%27%20%5C%5C%20y%27%27%20%5Cend%7Bbmatrix%7D%20%3D%20%5Cbegin%7Bbmatrix%7Dcos%5Ctheta%20%26%20-sin%5Ctheta%20%5C%5C%20sin%5Ctheta%20%26%20cos%5Ctheta%20%5Cend%7Bbmatrix%7D%20%5Cbegin%7Bbmatrix%7Dx%27%20%5C%5C%20y%27%20%5Cend%7Bbmatrix%7D%20%5C%5C%20%5C%5C%20%5Cmapsto%20%5C%5C%20%5C%5C%20%5Cbegin%7Bbmatrix%7Dx%27%27%20%5C%5C%20y%27%27%20%5Cend%7Bbmatrix%7D%20%3D%20%5Cbegin%7Bbmatrix%7Dcos%5Ctheta%20%26%20-sin%5Ctheta%20%5C%5C%20sin%5Ctheta%20%26%20cos%5Ctheta%20%5Cend%7Bbmatrix%7D%20%5Cbegin%7Bbmatrix%7Da%20%26%200%20%5C%5C%200%20%26%20b%20%5Cend%7Bbmatrix%7D%20%5Cbegin%7Bbmatrix%7Dx%20%5C%5C%20y%20%5Cend%7Bbmatrix%7D%20%3D%20%5Cbegin%7Bbmatrix%7Dacos%5Ctheta%20%26%20-sin%5Ctheta%20%5C%5C%20sin%5Ctheta%20%26%20bcos%5Ctheta%20%5Cend%7Bbmatrix%7D%20%5Cbegin%7Bbmatrix%7Dx%20%5C%5C%20y%20%5Cend%7Bbmatrix%7D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10" descr="https://latex.codecogs.com/gif.latex?%5Cdpi%7B300%7D%20%5C%5C%20%5Cbegin%7Bbmatrix%7Dx%27%20%5C%5C%20y%27%20%5Cend%7Bbmatrix%7D%20%3D%20%5Cbegin%7Bbmatrix%7Da%20%26%200%20%5C%5C%200%20%26%20b%20%5Cend%7Bbmatrix%7D%20%5Cbegin%7Bbmatrix%7Dx%20%5C%5C%20y%20%5Cend%7Bbmatrix%7D%20%5Ctextrm%7Band%20then%7D%20%5Cbegin%7Bbmatrix%7Dx%27%27%20%5C%5C%20y%27%27%20%5Cend%7Bbmatrix%7D%20%3D%20%5Cbegin%7Bbmatrix%7Dcos%5Ctheta%20%26%20-sin%5Ctheta%20%5C%5C%20sin%5Ctheta%20%26%20cos%5Ctheta%20%5Cend%7Bbmatrix%7D%20%5Cbegin%7Bbmatrix%7Dx%27%20%5C%5C%20y%27%20%5Cend%7Bbmatrix%7D%20%5C%5C%20%5C%5C%20%5Cmapsto%20%5C%5C%20%5C%5C%20%5Cbegin%7Bbmatrix%7Dx%27%27%20%5C%5C%20y%27%27%20%5Cend%7Bbmatrix%7D%20%3D%20%5Cbegin%7Bbmatrix%7Dcos%5Ctheta%20%26%20-sin%5Ctheta%20%5C%5C%20sin%5Ctheta%20%26%20cos%5Ctheta%20%5Cend%7Bbmatrix%7D%20%5Cbegin%7Bbmatrix%7Da%20%26%200%20%5C%5C%200%20%26%20b%20%5Cend%7Bbmatrix%7D%20%5Cbegin%7Bbmatrix%7Dx%20%5C%5C%20y%20%5Cend%7Bbmatrix%7D%20%3D%20%5Cbegin%7Bbmatrix%7Dacos%5Ctheta%20%26%20-sin%5Ctheta%20%5C%5C%20sin%5Ctheta%20%26%20bcos%5Ctheta%20%5Cend%7Bbmatrix%7D%20%5Cbegin%7Bbmatrix%7Dx%20%5C%5C%20y%20%5Cend%7Bbmatrix%7D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3" descr="https://latex.codecogs.com/gif.latex?%5Cdpi%7B300%7D%20%5C%5C%20%5Cbegin%7Bbmatrix%7Dx%27%20%5C%5C%20y%27%20%5Cend%7Bbmatrix%7D%20%3D%20%5Cbegin%7Bbmatrix%7Da%20%26%200%20%5C%5C%200%20%26%20b%20%5Cend%7Bbmatrix%7D%20%5Cbegin%7Bbmatrix%7Dx%20%5C%5C%20y%20%5Cend%7Bbmatrix%7D%20%5Ctextrm%7Band%20then%7D%20%5Cbegin%7Bbmatrix%7Dx%27%27%20%5C%5C%20y%27%27%20%5Cend%7Bbmatrix%7D%20%3D%20%5Cbegin%7Bbmatrix%7Dcos%5Ctheta%20%26%20-sin%5Ctheta%20%5C%5C%20sin%5Ctheta%20%26%20cos%5Ctheta%20%5Cend%7Bbmatrix%7D%20%5Cbegin%7Bbmatrix%7Dx%27%20%5C%5C%20y%27%20%5Cend%7Bbmatrix%7D%20%5C%5C%20%5C%5C%20%5Cmapsto%20%5C%5C%20%5C%5C%20%5Cbegin%7Bbmatrix%7Dx%27%27%20%5C%5C%20y%27%27%20%5Cend%7Bbmatrix%7D%20%3D%20%5Cbegin%7Bbmatrix%7Dcos%5Ctheta%20%26%20-sin%5Ctheta%20%5C%5C%20sin%5Ctheta%20%26%20cos%5Ctheta%20%5Cend%7Bbmatrix%7D%20%5Cbegin%7Bbmatrix%7Da%20%26%200%20%5C%5C%200%20%26%20b%20%5Cend%7Bbmatrix%7D%20%5Cbegin%7Bbmatrix%7Dx%20%5C%5C%20y%20%5Cend%7Bbmatrix%7D%20%3D%20%5Cbegin%7Bbmatrix%7Dacos%5Ctheta%20%26%20-sin%5Ctheta%20%5C%5C%20sin%5Ctheta%20%26%20bcos%5Ctheta%20%5Cend%7Bbmatrix%7D%20%5Cbegin%7Bbmatrix%7Dx%20%5C%5C%20y%20%5Cend%7Bbmatrix%7D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4683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Concatenation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do we do concatenation of two or more transformations?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Easy with matrix multiplication!</a:t>
            </a:r>
          </a:p>
        </p:txBody>
      </p:sp>
      <p:sp>
        <p:nvSpPr>
          <p:cNvPr id="4" name="AutoShape 2" descr="https://latex.codecogs.com/gif.latex?%5Cdpi%7B300%7D%20%5C%5C%20%5Cbegin%7Bbmatrix%7Dx%27%20%5C%5C%20y%27%20%5Cend%7Bbmatrix%7D%20%3D%20%5Cbegin%7Bbmatrix%7Da%20%26%200%20%5C%5C%200%20%26%20b%20%5Cend%7Bbmatrix%7D%20%5Cbegin%7Bbmatrix%7Dx%20%5C%5C%20y%20%5Cend%7Bbmatrix%7D%20%5Ctextrm%7Band%20then%7D%20%5Cbegin%7Bbmatrix%7Dx%27%27%20%5C%5C%20y%27%27%20%5Cend%7Bbmatrix%7D%20%3D%20%5Cbegin%7Bbmatrix%7Dcos%5Ctheta%20%26%20-sin%5Ctheta%20%5C%5C%20sin%5Ctheta%20%26%20cos%5Ctheta%20%5Cend%7Bbmatrix%7D%20%5Cbegin%7Bbmatrix%7Dx%27%20%5C%5C%20y%27%20%5Cend%7Bbmatrix%7D%20%5C%5C%20%5C%5C%20%5Cmapsto%20%5C%5C%20%5C%5C%20%5Cbegin%7Bbmatrix%7Dx%27%27%20%5C%5C%20y%27%27%20%5Cend%7Bbmatrix%7D%20%3D%20%5Cbegin%7Bbmatrix%7Dcos%5Ctheta%20%26%20-sin%5Ctheta%20%5C%5C%20sin%5Ctheta%20%26%20cos%5Ctheta%20%5Cend%7Bbmatrix%7D%20%5Cbegin%7Bbmatrix%7Da%20%26%200%20%5C%5C%200%20%26%20b%20%5Cend%7Bbmatrix%7D%20%5Cbegin%7Bbmatrix%7Dx%20%5C%5C%20y%20%5Cend%7Bbmatrix%7D%20%3D%20%5Cbegin%7Bbmatrix%7Dacos%5Ctheta%20%26%20-sin%5Ctheta%20%5C%5C%20sin%5Ctheta%20%26%20bcos%5Ctheta%20%5Cend%7Bbmatrix%7D%20%5Cbegin%7Bbmatrix%7Dx%20%5C%5C%20y%20%5Cend%7Bbmatrix%7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 descr="https://latex.codecogs.com/gif.latex?%5Cdpi%7B300%7D%20%5C%5C%20%5Cbegin%7Bbmatrix%7Dx%27%20%5C%5C%20y%27%20%5Cend%7Bbmatrix%7D%20%3D%20%5Cbegin%7Bbmatrix%7Da%20%26%200%20%5C%5C%200%20%26%20b%20%5Cend%7Bbmatrix%7D%20%5Cbegin%7Bbmatrix%7Dx%20%5C%5C%20y%20%5Cend%7Bbmatrix%7D%20%5Ctextrm%7Band%20then%7D%20%5Cbegin%7Bbmatrix%7Dx%27%27%20%5C%5C%20y%27%27%20%5Cend%7Bbmatrix%7D%20%3D%20%5Cbegin%7Bbmatrix%7Dcos%5Ctheta%20%26%20-sin%5Ctheta%20%5C%5C%20sin%5Ctheta%20%26%20cos%5Ctheta%20%5Cend%7Bbmatrix%7D%20%5Cbegin%7Bbmatrix%7Dx%27%20%5C%5C%20y%27%20%5Cend%7Bbmatrix%7D%20%5C%5C%20%5C%5C%20%5Cmapsto%20%5C%5C%20%5C%5C%20%5Cbegin%7Bbmatrix%7Dx%27%27%20%5C%5C%20y%27%27%20%5Cend%7Bbmatrix%7D%20%3D%20%5Cbegin%7Bbmatrix%7Dcos%5Ctheta%20%26%20-sin%5Ctheta%20%5C%5C%20sin%5Ctheta%20%26%20cos%5Ctheta%20%5Cend%7Bbmatrix%7D%20%5Cbegin%7Bbmatrix%7Da%20%26%200%20%5C%5C%200%20%26%20b%20%5Cend%7Bbmatrix%7D%20%5Cbegin%7Bbmatrix%7Dx%20%5C%5C%20y%20%5Cend%7Bbmatrix%7D%20%3D%20%5Cbegin%7Bbmatrix%7Dacos%5Ctheta%20%26%20-sin%5Ctheta%20%5C%5C%20sin%5Ctheta%20%26%20bcos%5Ctheta%20%5Cend%7Bbmatrix%7D%20%5Cbegin%7Bbmatrix%7Dx%20%5C%5C%20y%20%5Cend%7Bbmatrix%7D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https://latex.codecogs.com/gif.latex?%5Cdpi%7B300%7D%20%5C%5C%20%5Cbegin%7Bbmatrix%7Dx%27%20%5C%5C%20y%27%20%5Cend%7Bbmatrix%7D%20%3D%20%5Cbegin%7Bbmatrix%7Da%20%26%200%20%5C%5C%200%20%26%20b%20%5Cend%7Bbmatrix%7D%20%5Cbegin%7Bbmatrix%7Dx%20%5C%5C%20y%20%5Cend%7Bbmatrix%7D%20%5Ctextrm%7Band%20then%7D%20%5Cbegin%7Bbmatrix%7Dx%27%27%20%5C%5C%20y%27%27%20%5Cend%7Bbmatrix%7D%20%3D%20%5Cbegin%7Bbmatrix%7Dcos%5Ctheta%20%26%20-sin%5Ctheta%20%5C%5C%20sin%5Ctheta%20%26%20cos%5Ctheta%20%5Cend%7Bbmatrix%7D%20%5Cbegin%7Bbmatrix%7Dx%27%20%5C%5C%20y%27%20%5Cend%7Bbmatrix%7D%20%5C%5C%20%5C%5C%20%5Cmapsto%20%5C%5C%20%5C%5C%20%5Cbegin%7Bbmatrix%7Dx%27%27%20%5C%5C%20y%27%27%20%5Cend%7Bbmatrix%7D%20%3D%20%5Cbegin%7Bbmatrix%7Dcos%5Ctheta%20%26%20-sin%5Ctheta%20%5C%5C%20sin%5Ctheta%20%26%20cos%5Ctheta%20%5Cend%7Bbmatrix%7D%20%5Cbegin%7Bbmatrix%7Da%20%26%200%20%5C%5C%200%20%26%20b%20%5Cend%7Bbmatrix%7D%20%5Cbegin%7Bbmatrix%7Dx%20%5C%5C%20y%20%5Cend%7Bbmatrix%7D%20%3D%20%5Cbegin%7Bbmatrix%7Dacos%5Ctheta%20%26%20-sin%5Ctheta%20%5C%5C%20sin%5Ctheta%20%26%20bcos%5Ctheta%20%5Cend%7Bbmatrix%7D%20%5Cbegin%7Bbmatrix%7Dx%20%5C%5C%20y%20%5Cend%7Bbmatrix%7D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8" descr="https://latex.codecogs.com/gif.latex?%5Cdpi%7B300%7D%20%5C%5C%20%5Cbegin%7Bbmatrix%7Dx%27%20%5C%5C%20y%27%20%5Cend%7Bbmatrix%7D%20%3D%20%5Cbegin%7Bbmatrix%7Da%20%26%200%20%5C%5C%200%20%26%20b%20%5Cend%7Bbmatrix%7D%20%5Cbegin%7Bbmatrix%7Dx%20%5C%5C%20y%20%5Cend%7Bbmatrix%7D%20%5Ctextrm%7Band%20then%7D%20%5Cbegin%7Bbmatrix%7Dx%27%27%20%5C%5C%20y%27%27%20%5Cend%7Bbmatrix%7D%20%3D%20%5Cbegin%7Bbmatrix%7Dcos%5Ctheta%20%26%20-sin%5Ctheta%20%5C%5C%20sin%5Ctheta%20%26%20cos%5Ctheta%20%5Cend%7Bbmatrix%7D%20%5Cbegin%7Bbmatrix%7Dx%27%20%5C%5C%20y%27%20%5Cend%7Bbmatrix%7D%20%5C%5C%20%5C%5C%20%5Cmapsto%20%5C%5C%20%5C%5C%20%5Cbegin%7Bbmatrix%7Dx%27%27%20%5C%5C%20y%27%27%20%5Cend%7Bbmatrix%7D%20%3D%20%5Cbegin%7Bbmatrix%7Dcos%5Ctheta%20%26%20-sin%5Ctheta%20%5C%5C%20sin%5Ctheta%20%26%20cos%5Ctheta%20%5Cend%7Bbmatrix%7D%20%5Cbegin%7Bbmatrix%7Da%20%26%200%20%5C%5C%200%20%26%20b%20%5Cend%7Bbmatrix%7D%20%5Cbegin%7Bbmatrix%7Dx%20%5C%5C%20y%20%5Cend%7Bbmatrix%7D%20%3D%20%5Cbegin%7Bbmatrix%7Dacos%5Ctheta%20%26%20-sin%5Ctheta%20%5C%5C%20sin%5Ctheta%20%26%20bcos%5Ctheta%20%5Cend%7Bbmatrix%7D%20%5Cbegin%7Bbmatrix%7Dx%20%5C%5C%20y%20%5Cend%7Bbmatrix%7D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10" descr="https://latex.codecogs.com/gif.latex?%5Cdpi%7B300%7D%20%5C%5C%20%5Cbegin%7Bbmatrix%7Dx%27%20%5C%5C%20y%27%20%5Cend%7Bbmatrix%7D%20%3D%20%5Cbegin%7Bbmatrix%7Da%20%26%200%20%5C%5C%200%20%26%20b%20%5Cend%7Bbmatrix%7D%20%5Cbegin%7Bbmatrix%7Dx%20%5C%5C%20y%20%5Cend%7Bbmatrix%7D%20%5Ctextrm%7Band%20then%7D%20%5Cbegin%7Bbmatrix%7Dx%27%27%20%5C%5C%20y%27%27%20%5Cend%7Bbmatrix%7D%20%3D%20%5Cbegin%7Bbmatrix%7Dcos%5Ctheta%20%26%20-sin%5Ctheta%20%5C%5C%20sin%5Ctheta%20%26%20cos%5Ctheta%20%5Cend%7Bbmatrix%7D%20%5Cbegin%7Bbmatrix%7Dx%27%20%5C%5C%20y%27%20%5Cend%7Bbmatrix%7D%20%5C%5C%20%5C%5C%20%5Cmapsto%20%5C%5C%20%5C%5C%20%5Cbegin%7Bbmatrix%7Dx%27%27%20%5C%5C%20y%27%27%20%5Cend%7Bbmatrix%7D%20%3D%20%5Cbegin%7Bbmatrix%7Dcos%5Ctheta%20%26%20-sin%5Ctheta%20%5C%5C%20sin%5Ctheta%20%26%20cos%5Ctheta%20%5Cend%7Bbmatrix%7D%20%5Cbegin%7Bbmatrix%7Da%20%26%200%20%5C%5C%200%20%26%20b%20%5Cend%7Bbmatrix%7D%20%5Cbegin%7Bbmatrix%7Dx%20%5C%5C%20y%20%5Cend%7Bbmatrix%7D%20%3D%20%5Cbegin%7Bbmatrix%7Dacos%5Ctheta%20%26%20-sin%5Ctheta%20%5C%5C%20sin%5Ctheta%20%26%20bcos%5Ctheta%20%5Cend%7Bbmatrix%7D%20%5Cbegin%7Bbmatrix%7Dx%20%5C%5C%20y%20%5Cend%7Bbmatrix%7D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3" descr="https://latex.codecogs.com/gif.latex?%5Cdpi%7B300%7D%20%5C%5C%20%5Cbegin%7Bbmatrix%7Dx%27%20%5C%5C%20y%27%20%5Cend%7Bbmatrix%7D%20%3D%20%5Cbegin%7Bbmatrix%7Da%20%26%200%20%5C%5C%200%20%26%20b%20%5Cend%7Bbmatrix%7D%20%5Cbegin%7Bbmatrix%7Dx%20%5C%5C%20y%20%5Cend%7Bbmatrix%7D%20%5Ctextrm%7Band%20then%7D%20%5Cbegin%7Bbmatrix%7Dx%27%27%20%5C%5C%20y%27%27%20%5Cend%7Bbmatrix%7D%20%3D%20%5Cbegin%7Bbmatrix%7Dcos%5Ctheta%20%26%20-sin%5Ctheta%20%5C%5C%20sin%5Ctheta%20%26%20cos%5Ctheta%20%5Cend%7Bbmatrix%7D%20%5Cbegin%7Bbmatrix%7Dx%27%20%5C%5C%20y%27%20%5Cend%7Bbmatrix%7D%20%5C%5C%20%5C%5C%20%5Cmapsto%20%5C%5C%20%5C%5C%20%5Cbegin%7Bbmatrix%7Dx%27%27%20%5C%5C%20y%27%27%20%5Cend%7Bbmatrix%7D%20%3D%20%5Cbegin%7Bbmatrix%7Dcos%5Ctheta%20%26%20-sin%5Ctheta%20%5C%5C%20sin%5Ctheta%20%26%20cos%5Ctheta%20%5Cend%7Bbmatrix%7D%20%5Cbegin%7Bbmatrix%7Da%20%26%200%20%5C%5C%200%20%26%20b%20%5Cend%7Bbmatrix%7D%20%5Cbegin%7Bbmatrix%7Dx%20%5C%5C%20y%20%5Cend%7Bbmatrix%7D%20%3D%20%5Cbegin%7Bbmatrix%7Dacos%5Ctheta%20%26%20-sin%5Ctheta%20%5C%5C%20sin%5Ctheta%20%26%20bcos%5Ctheta%20%5Cend%7Bbmatrix%7D%20%5Cbegin%7Bbmatrix%7Dx%20%5C%5C%20y%20%5Cend%7Bbmatrix%7D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4338" name="Picture 2">
            <a:extLst>
              <a:ext uri="{FF2B5EF4-FFF2-40B4-BE49-F238E27FC236}">
                <a16:creationId xmlns="" xmlns:a16="http://schemas.microsoft.com/office/drawing/2014/main" id="{F50BC823-0A4A-4E29-9FEC-6A7F7F983C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2028825"/>
            <a:ext cx="8839200" cy="2707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0894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Translation</a:t>
            </a:r>
            <a:endParaRPr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How?</a:t>
            </a:r>
          </a:p>
        </p:txBody>
      </p:sp>
      <p:sp>
        <p:nvSpPr>
          <p:cNvPr id="20" name="Line">
            <a:extLst>
              <a:ext uri="{FF2B5EF4-FFF2-40B4-BE49-F238E27FC236}">
                <a16:creationId xmlns="" xmlns:a16="http://schemas.microsoft.com/office/drawing/2014/main" id="{D88C00F9-D607-4BF1-BC4E-C8FFC6F8B5F3}"/>
              </a:ext>
            </a:extLst>
          </p:cNvPr>
          <p:cNvSpPr/>
          <p:nvPr/>
        </p:nvSpPr>
        <p:spPr>
          <a:xfrm flipV="1">
            <a:off x="1533096" y="1863464"/>
            <a:ext cx="1" cy="447705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21" name="Line">
            <a:extLst>
              <a:ext uri="{FF2B5EF4-FFF2-40B4-BE49-F238E27FC236}">
                <a16:creationId xmlns="" xmlns:a16="http://schemas.microsoft.com/office/drawing/2014/main" id="{7B168DE6-1927-4C27-B5A0-DD10A5DA8823}"/>
              </a:ext>
            </a:extLst>
          </p:cNvPr>
          <p:cNvSpPr/>
          <p:nvPr/>
        </p:nvSpPr>
        <p:spPr>
          <a:xfrm>
            <a:off x="1526583" y="6337544"/>
            <a:ext cx="6116468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22" name="Square">
            <a:extLst>
              <a:ext uri="{FF2B5EF4-FFF2-40B4-BE49-F238E27FC236}">
                <a16:creationId xmlns="" xmlns:a16="http://schemas.microsoft.com/office/drawing/2014/main" id="{C025EE3B-4796-4B42-AD13-96078A8E058E}"/>
              </a:ext>
            </a:extLst>
          </p:cNvPr>
          <p:cNvSpPr/>
          <p:nvPr/>
        </p:nvSpPr>
        <p:spPr>
          <a:xfrm>
            <a:off x="1994954" y="4553803"/>
            <a:ext cx="875616" cy="1167488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blurRad="25400" dist="25400" dir="2388334" rotWithShape="0">
              <a:srgbClr val="000000">
                <a:alpha val="7931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sp>
        <p:nvSpPr>
          <p:cNvPr id="23" name="Square">
            <a:extLst>
              <a:ext uri="{FF2B5EF4-FFF2-40B4-BE49-F238E27FC236}">
                <a16:creationId xmlns="" xmlns:a16="http://schemas.microsoft.com/office/drawing/2014/main" id="{C798B54E-2BB8-4528-B726-CCE3289D6B05}"/>
              </a:ext>
            </a:extLst>
          </p:cNvPr>
          <p:cNvSpPr/>
          <p:nvPr/>
        </p:nvSpPr>
        <p:spPr>
          <a:xfrm>
            <a:off x="3425619" y="2699044"/>
            <a:ext cx="875616" cy="1167488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blurRad="25400" dist="25400" dir="2388334" rotWithShape="0">
              <a:srgbClr val="000000">
                <a:alpha val="7931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sp>
        <p:nvSpPr>
          <p:cNvPr id="24" name="Line">
            <a:extLst>
              <a:ext uri="{FF2B5EF4-FFF2-40B4-BE49-F238E27FC236}">
                <a16:creationId xmlns="" xmlns:a16="http://schemas.microsoft.com/office/drawing/2014/main" id="{8EAF202F-415E-47D1-A83D-1FFE71227757}"/>
              </a:ext>
            </a:extLst>
          </p:cNvPr>
          <p:cNvSpPr/>
          <p:nvPr/>
        </p:nvSpPr>
        <p:spPr>
          <a:xfrm flipV="1">
            <a:off x="2972602" y="3972494"/>
            <a:ext cx="397310" cy="472862"/>
          </a:xfrm>
          <a:prstGeom prst="line">
            <a:avLst/>
          </a:prstGeom>
          <a:ln w="50800">
            <a:solidFill>
              <a:srgbClr val="000000"/>
            </a:solidFill>
            <a:miter lim="400000"/>
            <a:tailEnd type="stealth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pic>
        <p:nvPicPr>
          <p:cNvPr id="41" name="latex-image-13.pdf" descr="latex-image-13.pdf">
            <a:extLst>
              <a:ext uri="{FF2B5EF4-FFF2-40B4-BE49-F238E27FC236}">
                <a16:creationId xmlns="" xmlns:a16="http://schemas.microsoft.com/office/drawing/2014/main" id="{E5AC9DAD-FC0E-47C3-8988-29EAD25E1F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3257" b="57003"/>
          <a:stretch/>
        </p:blipFill>
        <p:spPr>
          <a:xfrm>
            <a:off x="7766940" y="6337544"/>
            <a:ext cx="173762" cy="462775"/>
          </a:xfrm>
          <a:prstGeom prst="rect">
            <a:avLst/>
          </a:prstGeom>
          <a:ln w="12700">
            <a:miter lim="400000"/>
          </a:ln>
        </p:spPr>
      </p:pic>
      <p:pic>
        <p:nvPicPr>
          <p:cNvPr id="42" name="latex-image-13.pdf" descr="latex-image-13.pdf">
            <a:extLst>
              <a:ext uri="{FF2B5EF4-FFF2-40B4-BE49-F238E27FC236}">
                <a16:creationId xmlns="" xmlns:a16="http://schemas.microsoft.com/office/drawing/2014/main" id="{42A7CD57-0CC8-4A3F-8897-BFE96A6DB3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6234" r="78665"/>
          <a:stretch/>
        </p:blipFill>
        <p:spPr>
          <a:xfrm>
            <a:off x="1111556" y="1500044"/>
            <a:ext cx="221432" cy="36342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5557432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Translation</a:t>
            </a:r>
            <a:endParaRPr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0" name="Line">
            <a:extLst>
              <a:ext uri="{FF2B5EF4-FFF2-40B4-BE49-F238E27FC236}">
                <a16:creationId xmlns="" xmlns:a16="http://schemas.microsoft.com/office/drawing/2014/main" id="{D88C00F9-D607-4BF1-BC4E-C8FFC6F8B5F3}"/>
              </a:ext>
            </a:extLst>
          </p:cNvPr>
          <p:cNvSpPr/>
          <p:nvPr/>
        </p:nvSpPr>
        <p:spPr>
          <a:xfrm flipV="1">
            <a:off x="1533096" y="1863464"/>
            <a:ext cx="1" cy="447705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21" name="Line">
            <a:extLst>
              <a:ext uri="{FF2B5EF4-FFF2-40B4-BE49-F238E27FC236}">
                <a16:creationId xmlns="" xmlns:a16="http://schemas.microsoft.com/office/drawing/2014/main" id="{7B168DE6-1927-4C27-B5A0-DD10A5DA8823}"/>
              </a:ext>
            </a:extLst>
          </p:cNvPr>
          <p:cNvSpPr/>
          <p:nvPr/>
        </p:nvSpPr>
        <p:spPr>
          <a:xfrm>
            <a:off x="1526583" y="6337544"/>
            <a:ext cx="6116468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22" name="Square">
            <a:extLst>
              <a:ext uri="{FF2B5EF4-FFF2-40B4-BE49-F238E27FC236}">
                <a16:creationId xmlns="" xmlns:a16="http://schemas.microsoft.com/office/drawing/2014/main" id="{C025EE3B-4796-4B42-AD13-96078A8E058E}"/>
              </a:ext>
            </a:extLst>
          </p:cNvPr>
          <p:cNvSpPr/>
          <p:nvPr/>
        </p:nvSpPr>
        <p:spPr>
          <a:xfrm>
            <a:off x="1994954" y="4553803"/>
            <a:ext cx="875616" cy="1167488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blurRad="25400" dist="25400" dir="2388334" rotWithShape="0">
              <a:srgbClr val="000000">
                <a:alpha val="7931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sp>
        <p:nvSpPr>
          <p:cNvPr id="23" name="Square">
            <a:extLst>
              <a:ext uri="{FF2B5EF4-FFF2-40B4-BE49-F238E27FC236}">
                <a16:creationId xmlns="" xmlns:a16="http://schemas.microsoft.com/office/drawing/2014/main" id="{C798B54E-2BB8-4528-B726-CCE3289D6B05}"/>
              </a:ext>
            </a:extLst>
          </p:cNvPr>
          <p:cNvSpPr/>
          <p:nvPr/>
        </p:nvSpPr>
        <p:spPr>
          <a:xfrm>
            <a:off x="3425619" y="2699044"/>
            <a:ext cx="875616" cy="1167488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blurRad="25400" dist="25400" dir="2388334" rotWithShape="0">
              <a:srgbClr val="000000">
                <a:alpha val="7931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sp>
        <p:nvSpPr>
          <p:cNvPr id="24" name="Line">
            <a:extLst>
              <a:ext uri="{FF2B5EF4-FFF2-40B4-BE49-F238E27FC236}">
                <a16:creationId xmlns="" xmlns:a16="http://schemas.microsoft.com/office/drawing/2014/main" id="{8EAF202F-415E-47D1-A83D-1FFE71227757}"/>
              </a:ext>
            </a:extLst>
          </p:cNvPr>
          <p:cNvSpPr/>
          <p:nvPr/>
        </p:nvSpPr>
        <p:spPr>
          <a:xfrm flipV="1">
            <a:off x="2972602" y="3972494"/>
            <a:ext cx="397310" cy="472862"/>
          </a:xfrm>
          <a:prstGeom prst="line">
            <a:avLst/>
          </a:prstGeom>
          <a:ln w="50800">
            <a:solidFill>
              <a:srgbClr val="000000"/>
            </a:solidFill>
            <a:miter lim="400000"/>
            <a:tailEnd type="stealth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pic>
        <p:nvPicPr>
          <p:cNvPr id="25" name="latex-image-20.pdf" descr="latex-image-20.pdf">
            <a:extLst>
              <a:ext uri="{FF2B5EF4-FFF2-40B4-BE49-F238E27FC236}">
                <a16:creationId xmlns="" xmlns:a16="http://schemas.microsoft.com/office/drawing/2014/main" id="{FF655428-DC54-4C2C-AAFF-EA69BA1AE0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2550" y="2028754"/>
            <a:ext cx="1475144" cy="1046691"/>
          </a:xfrm>
          <a:prstGeom prst="rect">
            <a:avLst/>
          </a:prstGeom>
          <a:ln w="12700">
            <a:miter lim="400000"/>
          </a:ln>
        </p:spPr>
      </p:pic>
      <p:pic>
        <p:nvPicPr>
          <p:cNvPr id="40" name="latex-image-21.pdf" descr="latex-image-21.pdf">
            <a:extLst>
              <a:ext uri="{FF2B5EF4-FFF2-40B4-BE49-F238E27FC236}">
                <a16:creationId xmlns="" xmlns:a16="http://schemas.microsoft.com/office/drawing/2014/main" id="{D9F45783-233C-4541-98B4-5F771CFC3B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7995" y="4444422"/>
            <a:ext cx="1804251" cy="947028"/>
          </a:xfrm>
          <a:prstGeom prst="rect">
            <a:avLst/>
          </a:prstGeom>
          <a:ln w="12700">
            <a:miter lim="400000"/>
          </a:ln>
        </p:spPr>
      </p:pic>
      <p:pic>
        <p:nvPicPr>
          <p:cNvPr id="41" name="latex-image-13.pdf" descr="latex-image-13.pdf">
            <a:extLst>
              <a:ext uri="{FF2B5EF4-FFF2-40B4-BE49-F238E27FC236}">
                <a16:creationId xmlns="" xmlns:a16="http://schemas.microsoft.com/office/drawing/2014/main" id="{E5AC9DAD-FC0E-47C3-8988-29EAD25E1F7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83257" b="57003"/>
          <a:stretch/>
        </p:blipFill>
        <p:spPr>
          <a:xfrm>
            <a:off x="7766940" y="6337544"/>
            <a:ext cx="173762" cy="462775"/>
          </a:xfrm>
          <a:prstGeom prst="rect">
            <a:avLst/>
          </a:prstGeom>
          <a:ln w="12700">
            <a:miter lim="400000"/>
          </a:ln>
        </p:spPr>
      </p:pic>
      <p:pic>
        <p:nvPicPr>
          <p:cNvPr id="42" name="latex-image-13.pdf" descr="latex-image-13.pdf">
            <a:extLst>
              <a:ext uri="{FF2B5EF4-FFF2-40B4-BE49-F238E27FC236}">
                <a16:creationId xmlns="" xmlns:a16="http://schemas.microsoft.com/office/drawing/2014/main" id="{42A7CD57-0CC8-4A3F-8897-BFE96A6DB3C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66234" r="78665"/>
          <a:stretch/>
        </p:blipFill>
        <p:spPr>
          <a:xfrm>
            <a:off x="1111556" y="1500044"/>
            <a:ext cx="221432" cy="363420"/>
          </a:xfrm>
          <a:prstGeom prst="rect">
            <a:avLst/>
          </a:prstGeom>
          <a:ln w="12700">
            <a:miter lim="400000"/>
          </a:ln>
        </p:spPr>
      </p:pic>
      <p:sp>
        <p:nvSpPr>
          <p:cNvPr id="44" name="Scale">
            <a:extLst>
              <a:ext uri="{FF2B5EF4-FFF2-40B4-BE49-F238E27FC236}">
                <a16:creationId xmlns="" xmlns:a16="http://schemas.microsoft.com/office/drawing/2014/main" id="{3251A3D3-3048-4080-919E-884C9C81D58E}"/>
              </a:ext>
            </a:extLst>
          </p:cNvPr>
          <p:cNvSpPr txBox="1"/>
          <p:nvPr/>
        </p:nvSpPr>
        <p:spPr>
          <a:xfrm>
            <a:off x="4886323" y="3380654"/>
            <a:ext cx="3607595" cy="8107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sz="2400" b="0" dirty="0">
                <a:latin typeface="+mj-lt"/>
              </a:rPr>
              <a:t>What about matrix representation?</a:t>
            </a:r>
            <a:endParaRPr sz="2400" b="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535028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Translation</a:t>
            </a:r>
            <a:endParaRPr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0" name="Line">
            <a:extLst>
              <a:ext uri="{FF2B5EF4-FFF2-40B4-BE49-F238E27FC236}">
                <a16:creationId xmlns="" xmlns:a16="http://schemas.microsoft.com/office/drawing/2014/main" id="{D88C00F9-D607-4BF1-BC4E-C8FFC6F8B5F3}"/>
              </a:ext>
            </a:extLst>
          </p:cNvPr>
          <p:cNvSpPr/>
          <p:nvPr/>
        </p:nvSpPr>
        <p:spPr>
          <a:xfrm flipV="1">
            <a:off x="1533096" y="1863464"/>
            <a:ext cx="1" cy="447705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21" name="Line">
            <a:extLst>
              <a:ext uri="{FF2B5EF4-FFF2-40B4-BE49-F238E27FC236}">
                <a16:creationId xmlns="" xmlns:a16="http://schemas.microsoft.com/office/drawing/2014/main" id="{7B168DE6-1927-4C27-B5A0-DD10A5DA8823}"/>
              </a:ext>
            </a:extLst>
          </p:cNvPr>
          <p:cNvSpPr/>
          <p:nvPr/>
        </p:nvSpPr>
        <p:spPr>
          <a:xfrm>
            <a:off x="1526583" y="6337544"/>
            <a:ext cx="6116468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22" name="Square">
            <a:extLst>
              <a:ext uri="{FF2B5EF4-FFF2-40B4-BE49-F238E27FC236}">
                <a16:creationId xmlns="" xmlns:a16="http://schemas.microsoft.com/office/drawing/2014/main" id="{C025EE3B-4796-4B42-AD13-96078A8E058E}"/>
              </a:ext>
            </a:extLst>
          </p:cNvPr>
          <p:cNvSpPr/>
          <p:nvPr/>
        </p:nvSpPr>
        <p:spPr>
          <a:xfrm>
            <a:off x="1994954" y="4553803"/>
            <a:ext cx="875616" cy="1167488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blurRad="25400" dist="25400" dir="2388334" rotWithShape="0">
              <a:srgbClr val="000000">
                <a:alpha val="7931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sp>
        <p:nvSpPr>
          <p:cNvPr id="23" name="Square">
            <a:extLst>
              <a:ext uri="{FF2B5EF4-FFF2-40B4-BE49-F238E27FC236}">
                <a16:creationId xmlns="" xmlns:a16="http://schemas.microsoft.com/office/drawing/2014/main" id="{C798B54E-2BB8-4528-B726-CCE3289D6B05}"/>
              </a:ext>
            </a:extLst>
          </p:cNvPr>
          <p:cNvSpPr/>
          <p:nvPr/>
        </p:nvSpPr>
        <p:spPr>
          <a:xfrm>
            <a:off x="3425619" y="2699044"/>
            <a:ext cx="875616" cy="1167488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blurRad="25400" dist="25400" dir="2388334" rotWithShape="0">
              <a:srgbClr val="000000">
                <a:alpha val="7931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sp>
        <p:nvSpPr>
          <p:cNvPr id="24" name="Line">
            <a:extLst>
              <a:ext uri="{FF2B5EF4-FFF2-40B4-BE49-F238E27FC236}">
                <a16:creationId xmlns="" xmlns:a16="http://schemas.microsoft.com/office/drawing/2014/main" id="{8EAF202F-415E-47D1-A83D-1FFE71227757}"/>
              </a:ext>
            </a:extLst>
          </p:cNvPr>
          <p:cNvSpPr/>
          <p:nvPr/>
        </p:nvSpPr>
        <p:spPr>
          <a:xfrm flipV="1">
            <a:off x="2972602" y="3972494"/>
            <a:ext cx="397310" cy="472862"/>
          </a:xfrm>
          <a:prstGeom prst="line">
            <a:avLst/>
          </a:prstGeom>
          <a:ln w="50800">
            <a:solidFill>
              <a:srgbClr val="000000"/>
            </a:solidFill>
            <a:miter lim="400000"/>
            <a:tailEnd type="stealth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pic>
        <p:nvPicPr>
          <p:cNvPr id="25" name="latex-image-20.pdf" descr="latex-image-20.pdf">
            <a:extLst>
              <a:ext uri="{FF2B5EF4-FFF2-40B4-BE49-F238E27FC236}">
                <a16:creationId xmlns="" xmlns:a16="http://schemas.microsoft.com/office/drawing/2014/main" id="{FF655428-DC54-4C2C-AAFF-EA69BA1AE0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2550" y="2028754"/>
            <a:ext cx="1475144" cy="1046691"/>
          </a:xfrm>
          <a:prstGeom prst="rect">
            <a:avLst/>
          </a:prstGeom>
          <a:ln w="12700">
            <a:miter lim="400000"/>
          </a:ln>
        </p:spPr>
      </p:pic>
      <p:pic>
        <p:nvPicPr>
          <p:cNvPr id="41" name="latex-image-13.pdf" descr="latex-image-13.pdf">
            <a:extLst>
              <a:ext uri="{FF2B5EF4-FFF2-40B4-BE49-F238E27FC236}">
                <a16:creationId xmlns="" xmlns:a16="http://schemas.microsoft.com/office/drawing/2014/main" id="{E5AC9DAD-FC0E-47C3-8988-29EAD25E1F7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3257" b="57003"/>
          <a:stretch/>
        </p:blipFill>
        <p:spPr>
          <a:xfrm>
            <a:off x="7766940" y="6337544"/>
            <a:ext cx="173762" cy="462775"/>
          </a:xfrm>
          <a:prstGeom prst="rect">
            <a:avLst/>
          </a:prstGeom>
          <a:ln w="12700">
            <a:miter lim="400000"/>
          </a:ln>
        </p:spPr>
      </p:pic>
      <p:pic>
        <p:nvPicPr>
          <p:cNvPr id="42" name="latex-image-13.pdf" descr="latex-image-13.pdf">
            <a:extLst>
              <a:ext uri="{FF2B5EF4-FFF2-40B4-BE49-F238E27FC236}">
                <a16:creationId xmlns="" xmlns:a16="http://schemas.microsoft.com/office/drawing/2014/main" id="{42A7CD57-0CC8-4A3F-8897-BFE96A6DB3C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6234" r="78665"/>
          <a:stretch/>
        </p:blipFill>
        <p:spPr>
          <a:xfrm>
            <a:off x="1111556" y="1500044"/>
            <a:ext cx="221432" cy="363420"/>
          </a:xfrm>
          <a:prstGeom prst="rect">
            <a:avLst/>
          </a:prstGeom>
          <a:ln w="12700">
            <a:miter lim="400000"/>
          </a:ln>
        </p:spPr>
      </p:pic>
      <p:sp>
        <p:nvSpPr>
          <p:cNvPr id="44" name="Scale">
            <a:extLst>
              <a:ext uri="{FF2B5EF4-FFF2-40B4-BE49-F238E27FC236}">
                <a16:creationId xmlns="" xmlns:a16="http://schemas.microsoft.com/office/drawing/2014/main" id="{3251A3D3-3048-4080-919E-884C9C81D58E}"/>
              </a:ext>
            </a:extLst>
          </p:cNvPr>
          <p:cNvSpPr txBox="1"/>
          <p:nvPr/>
        </p:nvSpPr>
        <p:spPr>
          <a:xfrm>
            <a:off x="4886323" y="3380654"/>
            <a:ext cx="3607595" cy="8107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sz="2400" b="0" dirty="0">
                <a:latin typeface="+mj-lt"/>
              </a:rPr>
              <a:t>What about matrix representation?</a:t>
            </a:r>
            <a:endParaRPr sz="2400" b="0" dirty="0">
              <a:latin typeface="+mj-lt"/>
            </a:endParaRPr>
          </a:p>
        </p:txBody>
      </p:sp>
      <p:sp>
        <p:nvSpPr>
          <p:cNvPr id="13" name="Scale">
            <a:extLst>
              <a:ext uri="{FF2B5EF4-FFF2-40B4-BE49-F238E27FC236}">
                <a16:creationId xmlns="" xmlns:a16="http://schemas.microsoft.com/office/drawing/2014/main" id="{9E8C632F-6DCB-4D6E-B7AE-253BA4D6E7D6}"/>
              </a:ext>
            </a:extLst>
          </p:cNvPr>
          <p:cNvSpPr txBox="1"/>
          <p:nvPr/>
        </p:nvSpPr>
        <p:spPr>
          <a:xfrm>
            <a:off x="4886323" y="4696079"/>
            <a:ext cx="3607595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lang="en-US" sz="2400" b="0" dirty="0">
                <a:latin typeface="+mj-lt"/>
              </a:rPr>
              <a:t>Not possible.</a:t>
            </a:r>
            <a:endParaRPr sz="2400" b="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51652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http://szeliski.org/Book/</a:t>
            </a:r>
            <a:endParaRPr lang="en-US" dirty="0"/>
          </a:p>
          <a:p>
            <a:r>
              <a:rPr lang="en-US" dirty="0">
                <a:hlinkClick r:id="rId3"/>
              </a:rPr>
              <a:t>http://www.cs.cornell.edu/courses/cs5670/2019sp/lectures/lectures.html</a:t>
            </a:r>
            <a:endParaRPr lang="en-US" dirty="0"/>
          </a:p>
          <a:p>
            <a:r>
              <a:rPr lang="en-US" dirty="0">
                <a:hlinkClick r:id="rId4"/>
              </a:rPr>
              <a:t>http://www.cs.cmu.edu/~16385/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62928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Homogeneous coordinates</a:t>
            </a:r>
            <a:endParaRPr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Homogeneous coordinates </a:t>
            </a:r>
            <a:r>
              <a:rPr lang="en-US" dirty="0"/>
              <a:t>represent 2D point with a 3D vector.</a:t>
            </a:r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="" xmlns:a16="http://schemas.microsoft.com/office/drawing/2014/main" id="{AA8265D8-4B5D-4646-8F89-A9F4AA01E486}"/>
                  </a:ext>
                </a:extLst>
              </p:cNvPr>
              <p:cNvSpPr/>
              <p:nvPr/>
            </p:nvSpPr>
            <p:spPr>
              <a:xfrm>
                <a:off x="3303745" y="3322256"/>
                <a:ext cx="2942151" cy="20879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5000" i="1" smtClean="0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50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50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50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5000" b="0" i="1" smtClean="0">
                          <a:latin typeface="Cambria Math"/>
                          <a:ea typeface="Cambria Math"/>
                        </a:rPr>
                        <m:t>→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500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50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50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50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50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50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AA8265D8-4B5D-4646-8F89-A9F4AA01E4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3745" y="3322256"/>
                <a:ext cx="2942151" cy="2087944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add a one here">
            <a:extLst>
              <a:ext uri="{FF2B5EF4-FFF2-40B4-BE49-F238E27FC236}">
                <a16:creationId xmlns="" xmlns:a16="http://schemas.microsoft.com/office/drawing/2014/main" id="{FCF4F888-1CA4-4A9A-87FA-099BDCB08601}"/>
              </a:ext>
            </a:extLst>
          </p:cNvPr>
          <p:cNvSpPr txBox="1"/>
          <p:nvPr/>
        </p:nvSpPr>
        <p:spPr>
          <a:xfrm>
            <a:off x="2667000" y="2385028"/>
            <a:ext cx="2069386" cy="8107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sz="2400"/>
            </a:lvl1pPr>
          </a:lstStyle>
          <a:p>
            <a:pPr algn="ctr"/>
            <a:r>
              <a:rPr lang="en-US" dirty="0">
                <a:latin typeface="+mj-lt"/>
              </a:rPr>
              <a:t>heterogeneous coordinates</a:t>
            </a:r>
            <a:endParaRPr dirty="0">
              <a:latin typeface="+mj-lt"/>
            </a:endParaRPr>
          </a:p>
        </p:txBody>
      </p:sp>
      <p:sp>
        <p:nvSpPr>
          <p:cNvPr id="27" name="add a one here">
            <a:extLst>
              <a:ext uri="{FF2B5EF4-FFF2-40B4-BE49-F238E27FC236}">
                <a16:creationId xmlns="" xmlns:a16="http://schemas.microsoft.com/office/drawing/2014/main" id="{C14BFC52-7473-45E0-9B95-9D6B276B6B9A}"/>
              </a:ext>
            </a:extLst>
          </p:cNvPr>
          <p:cNvSpPr txBox="1"/>
          <p:nvPr/>
        </p:nvSpPr>
        <p:spPr>
          <a:xfrm>
            <a:off x="4648200" y="2385028"/>
            <a:ext cx="1956646" cy="8107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sz="2400"/>
            </a:lvl1pPr>
          </a:lstStyle>
          <a:p>
            <a:pPr algn="ctr"/>
            <a:r>
              <a:rPr lang="en-US" dirty="0">
                <a:latin typeface="+mj-lt"/>
              </a:rPr>
              <a:t>homogeneous coordinates</a:t>
            </a:r>
            <a:endParaRPr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957598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Homogeneous coordinates</a:t>
            </a:r>
            <a:endParaRPr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Homogeneous coordinates </a:t>
            </a:r>
            <a:r>
              <a:rPr lang="en-US" dirty="0"/>
              <a:t>represent 2D point with a 3D vector:</a:t>
            </a:r>
          </a:p>
          <a:p>
            <a:r>
              <a:rPr lang="en-US" dirty="0"/>
              <a:t>Homogeneous coordinates are only defined up to scale.</a:t>
            </a: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="" xmlns:a16="http://schemas.microsoft.com/office/drawing/2014/main" id="{AA8265D8-4B5D-4646-8F89-A9F4AA01E486}"/>
                  </a:ext>
                </a:extLst>
              </p:cNvPr>
              <p:cNvSpPr/>
              <p:nvPr/>
            </p:nvSpPr>
            <p:spPr>
              <a:xfrm>
                <a:off x="3303745" y="3322256"/>
                <a:ext cx="4878580" cy="20879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5000" i="1" smtClean="0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5000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5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mr>
                          <m:mr>
                            <m:e>
                              <m:r>
                                <a:rPr lang="en-US" sz="5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mr>
                        </m:m>
                      </m:e>
                    </m:d>
                    <m:r>
                      <a:rPr lang="en-US" sz="5000" b="0" i="1" smtClean="0">
                        <a:latin typeface="Cambria Math"/>
                        <a:ea typeface="Cambria Math"/>
                      </a:rPr>
                      <m:t>→</m:t>
                    </m:r>
                    <m:d>
                      <m:dPr>
                        <m:begChr m:val="["/>
                        <m:endChr m:val="]"/>
                        <m:ctrlPr>
                          <a:rPr lang="en-US" sz="5000" i="1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5000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5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mr>
                          <m:mr>
                            <m:e>
                              <m:r>
                                <a:rPr lang="en-US" sz="5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mr>
                          <m:mr>
                            <m:e>
                              <m:r>
                                <a:rPr lang="en-US" sz="5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5000" dirty="0"/>
                  <a:t> </a:t>
                </a:r>
                <a14:m>
                  <m:oMath xmlns:m="http://schemas.openxmlformats.org/officeDocument/2006/math">
                    <m:r>
                      <a:rPr lang="en-US" sz="5000" i="1">
                        <a:latin typeface="Cambria Math" panose="02040503050406030204" pitchFamily="18" charset="0"/>
                      </a:rPr>
                      <m:t>≝</m:t>
                    </m:r>
                    <m:d>
                      <m:dPr>
                        <m:begChr m:val="["/>
                        <m:endChr m:val="]"/>
                        <m:ctrlPr>
                          <a:rPr lang="en-US" sz="5000" i="1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5000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50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5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mr>
                          <m:mr>
                            <m:e>
                              <m:r>
                                <a:rPr lang="en-US" sz="5000" i="1">
                                  <a:latin typeface="Cambria Math" panose="02040503050406030204" pitchFamily="18" charset="0"/>
                                </a:rPr>
                                <m:t>𝑎𝑦</m:t>
                              </m:r>
                            </m:e>
                          </m:mr>
                          <m:mr>
                            <m:e>
                              <m:r>
                                <a:rPr lang="en-US" sz="50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50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AA8265D8-4B5D-4646-8F89-A9F4AA01E4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3745" y="3322256"/>
                <a:ext cx="4878580" cy="2087944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add a one here">
            <a:extLst>
              <a:ext uri="{FF2B5EF4-FFF2-40B4-BE49-F238E27FC236}">
                <a16:creationId xmlns="" xmlns:a16="http://schemas.microsoft.com/office/drawing/2014/main" id="{FCF4F888-1CA4-4A9A-87FA-099BDCB08601}"/>
              </a:ext>
            </a:extLst>
          </p:cNvPr>
          <p:cNvSpPr txBox="1"/>
          <p:nvPr/>
        </p:nvSpPr>
        <p:spPr>
          <a:xfrm>
            <a:off x="2667000" y="2385028"/>
            <a:ext cx="2069386" cy="8107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sz="2400"/>
            </a:lvl1pPr>
          </a:lstStyle>
          <a:p>
            <a:pPr algn="ctr"/>
            <a:r>
              <a:rPr lang="en-US" dirty="0">
                <a:latin typeface="+mj-lt"/>
              </a:rPr>
              <a:t>heterogeneous coordinates</a:t>
            </a:r>
            <a:endParaRPr dirty="0">
              <a:latin typeface="+mj-lt"/>
            </a:endParaRPr>
          </a:p>
        </p:txBody>
      </p:sp>
      <p:sp>
        <p:nvSpPr>
          <p:cNvPr id="27" name="add a one here">
            <a:extLst>
              <a:ext uri="{FF2B5EF4-FFF2-40B4-BE49-F238E27FC236}">
                <a16:creationId xmlns="" xmlns:a16="http://schemas.microsoft.com/office/drawing/2014/main" id="{C14BFC52-7473-45E0-9B95-9D6B276B6B9A}"/>
              </a:ext>
            </a:extLst>
          </p:cNvPr>
          <p:cNvSpPr txBox="1"/>
          <p:nvPr/>
        </p:nvSpPr>
        <p:spPr>
          <a:xfrm>
            <a:off x="4648200" y="2385028"/>
            <a:ext cx="1956646" cy="8107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sz="2400"/>
            </a:lvl1pPr>
          </a:lstStyle>
          <a:p>
            <a:pPr algn="ctr"/>
            <a:r>
              <a:rPr lang="en-US" dirty="0">
                <a:latin typeface="+mj-lt"/>
              </a:rPr>
              <a:t>homogeneous coordinates</a:t>
            </a:r>
            <a:endParaRPr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943415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Translation</a:t>
            </a:r>
            <a:endParaRPr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do we do it now?</a:t>
            </a:r>
          </a:p>
        </p:txBody>
      </p:sp>
      <p:sp>
        <p:nvSpPr>
          <p:cNvPr id="20" name="Line">
            <a:extLst>
              <a:ext uri="{FF2B5EF4-FFF2-40B4-BE49-F238E27FC236}">
                <a16:creationId xmlns="" xmlns:a16="http://schemas.microsoft.com/office/drawing/2014/main" id="{D88C00F9-D607-4BF1-BC4E-C8FFC6F8B5F3}"/>
              </a:ext>
            </a:extLst>
          </p:cNvPr>
          <p:cNvSpPr/>
          <p:nvPr/>
        </p:nvSpPr>
        <p:spPr>
          <a:xfrm flipV="1">
            <a:off x="1533096" y="1863464"/>
            <a:ext cx="1" cy="447705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21" name="Line">
            <a:extLst>
              <a:ext uri="{FF2B5EF4-FFF2-40B4-BE49-F238E27FC236}">
                <a16:creationId xmlns="" xmlns:a16="http://schemas.microsoft.com/office/drawing/2014/main" id="{7B168DE6-1927-4C27-B5A0-DD10A5DA8823}"/>
              </a:ext>
            </a:extLst>
          </p:cNvPr>
          <p:cNvSpPr/>
          <p:nvPr/>
        </p:nvSpPr>
        <p:spPr>
          <a:xfrm>
            <a:off x="1526583" y="6337544"/>
            <a:ext cx="6116468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22" name="Square">
            <a:extLst>
              <a:ext uri="{FF2B5EF4-FFF2-40B4-BE49-F238E27FC236}">
                <a16:creationId xmlns="" xmlns:a16="http://schemas.microsoft.com/office/drawing/2014/main" id="{C025EE3B-4796-4B42-AD13-96078A8E058E}"/>
              </a:ext>
            </a:extLst>
          </p:cNvPr>
          <p:cNvSpPr/>
          <p:nvPr/>
        </p:nvSpPr>
        <p:spPr>
          <a:xfrm>
            <a:off x="1994954" y="4553803"/>
            <a:ext cx="875616" cy="1167488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blurRad="25400" dist="25400" dir="2388334" rotWithShape="0">
              <a:srgbClr val="000000">
                <a:alpha val="7931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sp>
        <p:nvSpPr>
          <p:cNvPr id="23" name="Square">
            <a:extLst>
              <a:ext uri="{FF2B5EF4-FFF2-40B4-BE49-F238E27FC236}">
                <a16:creationId xmlns="" xmlns:a16="http://schemas.microsoft.com/office/drawing/2014/main" id="{C798B54E-2BB8-4528-B726-CCE3289D6B05}"/>
              </a:ext>
            </a:extLst>
          </p:cNvPr>
          <p:cNvSpPr/>
          <p:nvPr/>
        </p:nvSpPr>
        <p:spPr>
          <a:xfrm>
            <a:off x="3425619" y="2699044"/>
            <a:ext cx="875616" cy="1167488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blurRad="25400" dist="25400" dir="2388334" rotWithShape="0">
              <a:srgbClr val="000000">
                <a:alpha val="7931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sp>
        <p:nvSpPr>
          <p:cNvPr id="24" name="Line">
            <a:extLst>
              <a:ext uri="{FF2B5EF4-FFF2-40B4-BE49-F238E27FC236}">
                <a16:creationId xmlns="" xmlns:a16="http://schemas.microsoft.com/office/drawing/2014/main" id="{8EAF202F-415E-47D1-A83D-1FFE71227757}"/>
              </a:ext>
            </a:extLst>
          </p:cNvPr>
          <p:cNvSpPr/>
          <p:nvPr/>
        </p:nvSpPr>
        <p:spPr>
          <a:xfrm flipV="1">
            <a:off x="2972602" y="3972494"/>
            <a:ext cx="397310" cy="472862"/>
          </a:xfrm>
          <a:prstGeom prst="line">
            <a:avLst/>
          </a:prstGeom>
          <a:ln w="50800">
            <a:solidFill>
              <a:srgbClr val="000000"/>
            </a:solidFill>
            <a:miter lim="400000"/>
            <a:tailEnd type="stealth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pic>
        <p:nvPicPr>
          <p:cNvPr id="25" name="latex-image-20.pdf" descr="latex-image-20.pdf">
            <a:extLst>
              <a:ext uri="{FF2B5EF4-FFF2-40B4-BE49-F238E27FC236}">
                <a16:creationId xmlns="" xmlns:a16="http://schemas.microsoft.com/office/drawing/2014/main" id="{FF655428-DC54-4C2C-AAFF-EA69BA1AE0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2550" y="2028754"/>
            <a:ext cx="1475144" cy="1046691"/>
          </a:xfrm>
          <a:prstGeom prst="rect">
            <a:avLst/>
          </a:prstGeom>
          <a:ln w="12700">
            <a:miter lim="400000"/>
          </a:ln>
        </p:spPr>
      </p:pic>
      <p:pic>
        <p:nvPicPr>
          <p:cNvPr id="41" name="latex-image-13.pdf" descr="latex-image-13.pdf">
            <a:extLst>
              <a:ext uri="{FF2B5EF4-FFF2-40B4-BE49-F238E27FC236}">
                <a16:creationId xmlns="" xmlns:a16="http://schemas.microsoft.com/office/drawing/2014/main" id="{E5AC9DAD-FC0E-47C3-8988-29EAD25E1F7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3257" b="57003"/>
          <a:stretch/>
        </p:blipFill>
        <p:spPr>
          <a:xfrm>
            <a:off x="7766940" y="6337544"/>
            <a:ext cx="173762" cy="462775"/>
          </a:xfrm>
          <a:prstGeom prst="rect">
            <a:avLst/>
          </a:prstGeom>
          <a:ln w="12700">
            <a:miter lim="400000"/>
          </a:ln>
        </p:spPr>
      </p:pic>
      <p:pic>
        <p:nvPicPr>
          <p:cNvPr id="42" name="latex-image-13.pdf" descr="latex-image-13.pdf">
            <a:extLst>
              <a:ext uri="{FF2B5EF4-FFF2-40B4-BE49-F238E27FC236}">
                <a16:creationId xmlns="" xmlns:a16="http://schemas.microsoft.com/office/drawing/2014/main" id="{42A7CD57-0CC8-4A3F-8897-BFE96A6DB3C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6234" r="78665"/>
          <a:stretch/>
        </p:blipFill>
        <p:spPr>
          <a:xfrm>
            <a:off x="1111556" y="1500044"/>
            <a:ext cx="221432" cy="36342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6088789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Translation</a:t>
            </a:r>
            <a:endParaRPr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0" name="Line">
            <a:extLst>
              <a:ext uri="{FF2B5EF4-FFF2-40B4-BE49-F238E27FC236}">
                <a16:creationId xmlns="" xmlns:a16="http://schemas.microsoft.com/office/drawing/2014/main" id="{D88C00F9-D607-4BF1-BC4E-C8FFC6F8B5F3}"/>
              </a:ext>
            </a:extLst>
          </p:cNvPr>
          <p:cNvSpPr/>
          <p:nvPr/>
        </p:nvSpPr>
        <p:spPr>
          <a:xfrm flipV="1">
            <a:off x="1533096" y="1863464"/>
            <a:ext cx="1" cy="447705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21" name="Line">
            <a:extLst>
              <a:ext uri="{FF2B5EF4-FFF2-40B4-BE49-F238E27FC236}">
                <a16:creationId xmlns="" xmlns:a16="http://schemas.microsoft.com/office/drawing/2014/main" id="{7B168DE6-1927-4C27-B5A0-DD10A5DA8823}"/>
              </a:ext>
            </a:extLst>
          </p:cNvPr>
          <p:cNvSpPr/>
          <p:nvPr/>
        </p:nvSpPr>
        <p:spPr>
          <a:xfrm>
            <a:off x="1526583" y="6337544"/>
            <a:ext cx="6116468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22" name="Square">
            <a:extLst>
              <a:ext uri="{FF2B5EF4-FFF2-40B4-BE49-F238E27FC236}">
                <a16:creationId xmlns="" xmlns:a16="http://schemas.microsoft.com/office/drawing/2014/main" id="{C025EE3B-4796-4B42-AD13-96078A8E058E}"/>
              </a:ext>
            </a:extLst>
          </p:cNvPr>
          <p:cNvSpPr/>
          <p:nvPr/>
        </p:nvSpPr>
        <p:spPr>
          <a:xfrm>
            <a:off x="1994954" y="4553803"/>
            <a:ext cx="875616" cy="1167488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blurRad="25400" dist="25400" dir="2388334" rotWithShape="0">
              <a:srgbClr val="000000">
                <a:alpha val="7931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sp>
        <p:nvSpPr>
          <p:cNvPr id="23" name="Square">
            <a:extLst>
              <a:ext uri="{FF2B5EF4-FFF2-40B4-BE49-F238E27FC236}">
                <a16:creationId xmlns="" xmlns:a16="http://schemas.microsoft.com/office/drawing/2014/main" id="{C798B54E-2BB8-4528-B726-CCE3289D6B05}"/>
              </a:ext>
            </a:extLst>
          </p:cNvPr>
          <p:cNvSpPr/>
          <p:nvPr/>
        </p:nvSpPr>
        <p:spPr>
          <a:xfrm>
            <a:off x="3425619" y="2699044"/>
            <a:ext cx="875616" cy="1167488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blurRad="25400" dist="25400" dir="2388334" rotWithShape="0">
              <a:srgbClr val="000000">
                <a:alpha val="7931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sp>
        <p:nvSpPr>
          <p:cNvPr id="24" name="Line">
            <a:extLst>
              <a:ext uri="{FF2B5EF4-FFF2-40B4-BE49-F238E27FC236}">
                <a16:creationId xmlns="" xmlns:a16="http://schemas.microsoft.com/office/drawing/2014/main" id="{8EAF202F-415E-47D1-A83D-1FFE71227757}"/>
              </a:ext>
            </a:extLst>
          </p:cNvPr>
          <p:cNvSpPr/>
          <p:nvPr/>
        </p:nvSpPr>
        <p:spPr>
          <a:xfrm flipV="1">
            <a:off x="2972602" y="3972494"/>
            <a:ext cx="397310" cy="472862"/>
          </a:xfrm>
          <a:prstGeom prst="line">
            <a:avLst/>
          </a:prstGeom>
          <a:ln w="50800">
            <a:solidFill>
              <a:srgbClr val="000000"/>
            </a:solidFill>
            <a:miter lim="400000"/>
            <a:tailEnd type="stealth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pic>
        <p:nvPicPr>
          <p:cNvPr id="25" name="latex-image-20.pdf" descr="latex-image-20.pdf">
            <a:extLst>
              <a:ext uri="{FF2B5EF4-FFF2-40B4-BE49-F238E27FC236}">
                <a16:creationId xmlns="" xmlns:a16="http://schemas.microsoft.com/office/drawing/2014/main" id="{FF655428-DC54-4C2C-AAFF-EA69BA1AE0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2550" y="2028754"/>
            <a:ext cx="1475144" cy="1046691"/>
          </a:xfrm>
          <a:prstGeom prst="rect">
            <a:avLst/>
          </a:prstGeom>
          <a:ln w="12700">
            <a:miter lim="400000"/>
          </a:ln>
        </p:spPr>
      </p:pic>
      <p:pic>
        <p:nvPicPr>
          <p:cNvPr id="41" name="latex-image-13.pdf" descr="latex-image-13.pdf">
            <a:extLst>
              <a:ext uri="{FF2B5EF4-FFF2-40B4-BE49-F238E27FC236}">
                <a16:creationId xmlns="" xmlns:a16="http://schemas.microsoft.com/office/drawing/2014/main" id="{E5AC9DAD-FC0E-47C3-8988-29EAD25E1F7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83257" b="57003"/>
          <a:stretch/>
        </p:blipFill>
        <p:spPr>
          <a:xfrm>
            <a:off x="7766940" y="6337544"/>
            <a:ext cx="173762" cy="462775"/>
          </a:xfrm>
          <a:prstGeom prst="rect">
            <a:avLst/>
          </a:prstGeom>
          <a:ln w="12700">
            <a:miter lim="400000"/>
          </a:ln>
        </p:spPr>
      </p:pic>
      <p:pic>
        <p:nvPicPr>
          <p:cNvPr id="42" name="latex-image-13.pdf" descr="latex-image-13.pdf">
            <a:extLst>
              <a:ext uri="{FF2B5EF4-FFF2-40B4-BE49-F238E27FC236}">
                <a16:creationId xmlns="" xmlns:a16="http://schemas.microsoft.com/office/drawing/2014/main" id="{42A7CD57-0CC8-4A3F-8897-BFE96A6DB3C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66234" r="78665"/>
          <a:stretch/>
        </p:blipFill>
        <p:spPr>
          <a:xfrm>
            <a:off x="1111556" y="1500044"/>
            <a:ext cx="221432" cy="363420"/>
          </a:xfrm>
          <a:prstGeom prst="rect">
            <a:avLst/>
          </a:prstGeom>
          <a:ln w="12700">
            <a:miter lim="400000"/>
          </a:ln>
        </p:spPr>
      </p:pic>
      <p:pic>
        <p:nvPicPr>
          <p:cNvPr id="7170" name="Picture 2" descr="https://latex.codecogs.com/gif.latex?%5Cdpi%7B300%7D%20%5C%5C%20%5Cbegin%7Bbmatrix%7Dx%27%20%5C%5C%20y%27%20%5C%5C1%20%5Cend%7Bbmatrix%7D%20%3D%20%5Cbegin%7Bbmatrix%7D1%20%26%200%20%26%20t_x%20%5C%5C%200%20%26%201%20%26%20t_y%20%5C%5C%200%20%26%200%20%26%201%20%5Cend%7Bbmatrix%7D%20%5Cbegin%7Bbmatrix%7Dx%20%5C%5C%20y%20%5C%5C1%20%5Cend%7Bbmatrix%7D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4445356"/>
            <a:ext cx="4562475" cy="1704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6005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Side note: linear transformation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Linear transformation are Transformation that meets additively and scalar multiplication conditions: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Translation is </a:t>
            </a:r>
            <a:r>
              <a:rPr lang="en-US" b="1" dirty="0"/>
              <a:t>not</a:t>
            </a:r>
            <a:r>
              <a:rPr lang="en-US" dirty="0"/>
              <a:t> a linear transformation since it doesn’t meet the scalar multiplication condition.</a:t>
            </a:r>
          </a:p>
          <a:p>
            <a:pPr>
              <a:lnSpc>
                <a:spcPct val="90000"/>
              </a:lnSpc>
            </a:pPr>
            <a:r>
              <a:rPr lang="en-US" dirty="0"/>
              <a:t>Properties of linear transformations: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Origin maps to origin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Lines map to lines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Parallel lines remain parallel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Ratios are preserved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9218" name="Picture 2" descr="https://latex.codecogs.com/gif.latex?%5Cdpi%7B300%7D%20%5C%5C%20f%28%5Cmathbf%7Bu%7D&amp;plus;%5Cmathbf%7Bv%7D%29%20%3D%20%28%5Cmathbf%7Bu%7D%29&amp;plus;f%28%5Cmathbf%7Bv%7D%29%20%5C%5C%20f%28c%20%5Cmathbf%7Bu%7D%29%20%3D%20c%20f%28%5Cmathbf%7Bu%7D%2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1" y="1828800"/>
            <a:ext cx="3886200" cy="899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82195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Affine Transformations</a:t>
            </a:r>
          </a:p>
        </p:txBody>
      </p:sp>
      <p:sp>
        <p:nvSpPr>
          <p:cNvPr id="23556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dirty="0"/>
              <a:t>Affine transformations are combinations of linear transformations and translations</a:t>
            </a:r>
          </a:p>
          <a:p>
            <a:pPr eaLnBrk="1" hangingPunct="1">
              <a:lnSpc>
                <a:spcPct val="90000"/>
              </a:lnSpc>
            </a:pPr>
            <a:endParaRPr lang="en-US" dirty="0"/>
          </a:p>
          <a:p>
            <a:pPr eaLnBrk="1" hangingPunct="1">
              <a:lnSpc>
                <a:spcPct val="90000"/>
              </a:lnSpc>
            </a:pPr>
            <a:endParaRPr lang="en-US" dirty="0"/>
          </a:p>
          <a:p>
            <a:pPr eaLnBrk="1" hangingPunct="1">
              <a:lnSpc>
                <a:spcPct val="90000"/>
              </a:lnSpc>
            </a:pPr>
            <a:endParaRPr lang="en-US" dirty="0"/>
          </a:p>
          <a:p>
            <a:pPr eaLnBrk="1" hangingPunct="1">
              <a:lnSpc>
                <a:spcPct val="90000"/>
              </a:lnSpc>
            </a:pPr>
            <a:r>
              <a:rPr lang="en-US" dirty="0"/>
              <a:t>Properties of affine transformations:</a:t>
            </a:r>
          </a:p>
          <a:p>
            <a:pPr lvl="1">
              <a:lnSpc>
                <a:spcPct val="90000"/>
              </a:lnSpc>
            </a:pPr>
            <a:r>
              <a:rPr lang="en-US" strike="sngStrike" dirty="0"/>
              <a:t>Origin maps to origin 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Lines map to lines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Parallel lines remain parallel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Ratios are preserved</a:t>
            </a:r>
          </a:p>
        </p:txBody>
      </p:sp>
      <p:pic>
        <p:nvPicPr>
          <p:cNvPr id="10250" name="Picture 10">
            <a:extLst>
              <a:ext uri="{FF2B5EF4-FFF2-40B4-BE49-F238E27FC236}">
                <a16:creationId xmlns="" xmlns:a16="http://schemas.microsoft.com/office/drawing/2014/main" id="{7C6E6209-9E90-469B-8C2B-E17A53BA41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" y="1600200"/>
            <a:ext cx="8458200" cy="1400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72857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1AB81B8-6590-45BB-92F2-DE29500DA4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Affine transformation: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="" xmlns:a16="http://schemas.microsoft.com/office/drawing/2014/main" id="{E9B1380C-A7EE-4166-A788-F7B54506B9E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Translate then scale vs. scale then translate :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Order of matrices </a:t>
                </a:r>
                <a:r>
                  <a:rPr lang="en-US" b="1" dirty="0"/>
                  <a:t>DOES</a:t>
                </a:r>
                <a:r>
                  <a:rPr lang="en-US" dirty="0"/>
                  <a:t> matter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9B1380C-A7EE-4166-A788-F7B54506B9E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241" t="-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316" name="Picture 4">
            <a:extLst>
              <a:ext uri="{FF2B5EF4-FFF2-40B4-BE49-F238E27FC236}">
                <a16:creationId xmlns="" xmlns:a16="http://schemas.microsoft.com/office/drawing/2014/main" id="{14C679B0-655D-40D3-A1B7-7C4E3AEA33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158" y="1295400"/>
            <a:ext cx="7873683" cy="327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45541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5D7FDD3-F0D2-4081-ADB2-FEF2F52E8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Projective transformation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04AD9187-1130-401D-A3B7-319D06AB46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Also known as </a:t>
            </a:r>
            <a:r>
              <a:rPr lang="en-US" b="1" dirty="0" err="1"/>
              <a:t>homography</a:t>
            </a:r>
            <a:r>
              <a:rPr lang="en-US" dirty="0"/>
              <a:t> or </a:t>
            </a:r>
            <a:r>
              <a:rPr lang="en-US" b="1" dirty="0"/>
              <a:t>homographic transformation</a:t>
            </a:r>
            <a:r>
              <a:rPr lang="en-US" dirty="0"/>
              <a:t>.</a:t>
            </a:r>
          </a:p>
          <a:p>
            <a:r>
              <a:rPr lang="en-US" dirty="0"/>
              <a:t>A generalization of affine transformation.</a:t>
            </a:r>
          </a:p>
          <a:p>
            <a:r>
              <a:rPr lang="en-US" dirty="0"/>
              <a:t>Properties of projective transformations:</a:t>
            </a:r>
          </a:p>
          <a:p>
            <a:pPr lvl="1">
              <a:lnSpc>
                <a:spcPct val="90000"/>
              </a:lnSpc>
            </a:pPr>
            <a:r>
              <a:rPr lang="en-US" strike="sngStrike" dirty="0"/>
              <a:t>Origin maps to origin 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Lines map to lines</a:t>
            </a:r>
          </a:p>
          <a:p>
            <a:pPr lvl="1">
              <a:lnSpc>
                <a:spcPct val="90000"/>
              </a:lnSpc>
            </a:pPr>
            <a:r>
              <a:rPr lang="en-US" strike="sngStrike" dirty="0"/>
              <a:t>Parallel lines remain parallel</a:t>
            </a:r>
          </a:p>
          <a:p>
            <a:pPr lvl="1">
              <a:lnSpc>
                <a:spcPct val="90000"/>
              </a:lnSpc>
            </a:pPr>
            <a:r>
              <a:rPr lang="en-US" strike="sngStrike" dirty="0"/>
              <a:t>Ratios are preserved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image49.pdf" descr="image49.pdf">
            <a:extLst>
              <a:ext uri="{FF2B5EF4-FFF2-40B4-BE49-F238E27FC236}">
                <a16:creationId xmlns="" xmlns:a16="http://schemas.microsoft.com/office/drawing/2014/main" id="{1D8E6226-B699-4CC2-ADE1-ABCF762CEB57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5288692" y="2815156"/>
            <a:ext cx="3183033" cy="1414721"/>
          </a:xfrm>
          <a:prstGeom prst="rect">
            <a:avLst/>
          </a:prstGeom>
        </p:spPr>
      </p:pic>
      <p:sp>
        <p:nvSpPr>
          <p:cNvPr id="5" name="Square">
            <a:extLst>
              <a:ext uri="{FF2B5EF4-FFF2-40B4-BE49-F238E27FC236}">
                <a16:creationId xmlns="" xmlns:a16="http://schemas.microsoft.com/office/drawing/2014/main" id="{5AD7FE58-7C95-41E9-881C-ABC8A302D7A2}"/>
              </a:ext>
            </a:extLst>
          </p:cNvPr>
          <p:cNvSpPr/>
          <p:nvPr/>
        </p:nvSpPr>
        <p:spPr>
          <a:xfrm>
            <a:off x="5418438" y="4965622"/>
            <a:ext cx="907739" cy="886691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/>
        </p:spPr>
        <p:txBody>
          <a:bodyPr lIns="26789" tIns="26789" rIns="26789" bIns="26789" anchor="ctr"/>
          <a:lstStyle/>
          <a:p>
            <a:pPr>
              <a:defRPr sz="2400"/>
            </a:pPr>
            <a:endParaRPr sz="1265"/>
          </a:p>
        </p:txBody>
      </p:sp>
      <p:sp>
        <p:nvSpPr>
          <p:cNvPr id="6" name="Shape">
            <a:extLst>
              <a:ext uri="{FF2B5EF4-FFF2-40B4-BE49-F238E27FC236}">
                <a16:creationId xmlns="" xmlns:a16="http://schemas.microsoft.com/office/drawing/2014/main" id="{ABE9D4B6-E48E-45F1-8DBD-3298A8856C6F}"/>
              </a:ext>
            </a:extLst>
          </p:cNvPr>
          <p:cNvSpPr/>
          <p:nvPr/>
        </p:nvSpPr>
        <p:spPr>
          <a:xfrm>
            <a:off x="7176513" y="4423888"/>
            <a:ext cx="1272558" cy="17569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8203"/>
                </a:moveTo>
                <a:lnTo>
                  <a:pt x="21600" y="0"/>
                </a:lnTo>
                <a:lnTo>
                  <a:pt x="21600" y="21600"/>
                </a:lnTo>
                <a:lnTo>
                  <a:pt x="1022" y="16224"/>
                </a:lnTo>
                <a:lnTo>
                  <a:pt x="0" y="8203"/>
                </a:lnTo>
                <a:close/>
              </a:path>
            </a:pathLst>
          </a:cu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/>
        </p:spPr>
        <p:txBody>
          <a:bodyPr lIns="26789" tIns="26789" rIns="26789" bIns="26789" anchor="ctr"/>
          <a:lstStyle/>
          <a:p>
            <a:pPr>
              <a:defRPr sz="2400"/>
            </a:pPr>
            <a:endParaRPr sz="1265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="" xmlns:a16="http://schemas.microsoft.com/office/drawing/2014/main" id="{8ED621D6-3AF7-40A7-A15B-D52A9C53A5CE}"/>
              </a:ext>
            </a:extLst>
          </p:cNvPr>
          <p:cNvCxnSpPr>
            <a:cxnSpLocks/>
          </p:cNvCxnSpPr>
          <p:nvPr/>
        </p:nvCxnSpPr>
        <p:spPr>
          <a:xfrm>
            <a:off x="6402427" y="5487657"/>
            <a:ext cx="811484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8691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5D7FDD3-F0D2-4081-ADB2-FEF2F52E8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Projective transformation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04AD9187-1130-401D-A3B7-319D06AB46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How many DOFs do we have here?</a:t>
            </a:r>
          </a:p>
          <a:p>
            <a:endParaRPr lang="en-US" dirty="0"/>
          </a:p>
        </p:txBody>
      </p:sp>
      <p:pic>
        <p:nvPicPr>
          <p:cNvPr id="4" name="image49.pdf" descr="image49.pdf">
            <a:extLst>
              <a:ext uri="{FF2B5EF4-FFF2-40B4-BE49-F238E27FC236}">
                <a16:creationId xmlns="" xmlns:a16="http://schemas.microsoft.com/office/drawing/2014/main" id="{1D8E6226-B699-4CC2-ADE1-ABCF762CEB57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5288692" y="2815156"/>
            <a:ext cx="3183033" cy="1414721"/>
          </a:xfrm>
          <a:prstGeom prst="rect">
            <a:avLst/>
          </a:prstGeom>
        </p:spPr>
      </p:pic>
      <p:sp>
        <p:nvSpPr>
          <p:cNvPr id="5" name="Square">
            <a:extLst>
              <a:ext uri="{FF2B5EF4-FFF2-40B4-BE49-F238E27FC236}">
                <a16:creationId xmlns="" xmlns:a16="http://schemas.microsoft.com/office/drawing/2014/main" id="{5AD7FE58-7C95-41E9-881C-ABC8A302D7A2}"/>
              </a:ext>
            </a:extLst>
          </p:cNvPr>
          <p:cNvSpPr/>
          <p:nvPr/>
        </p:nvSpPr>
        <p:spPr>
          <a:xfrm>
            <a:off x="5418438" y="4965622"/>
            <a:ext cx="907739" cy="886691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/>
        </p:spPr>
        <p:txBody>
          <a:bodyPr lIns="26789" tIns="26789" rIns="26789" bIns="26789" anchor="ctr"/>
          <a:lstStyle/>
          <a:p>
            <a:pPr>
              <a:defRPr sz="2400"/>
            </a:pPr>
            <a:endParaRPr sz="1265"/>
          </a:p>
        </p:txBody>
      </p:sp>
      <p:sp>
        <p:nvSpPr>
          <p:cNvPr id="6" name="Shape">
            <a:extLst>
              <a:ext uri="{FF2B5EF4-FFF2-40B4-BE49-F238E27FC236}">
                <a16:creationId xmlns="" xmlns:a16="http://schemas.microsoft.com/office/drawing/2014/main" id="{ABE9D4B6-E48E-45F1-8DBD-3298A8856C6F}"/>
              </a:ext>
            </a:extLst>
          </p:cNvPr>
          <p:cNvSpPr/>
          <p:nvPr/>
        </p:nvSpPr>
        <p:spPr>
          <a:xfrm>
            <a:off x="7176513" y="4423888"/>
            <a:ext cx="1272558" cy="17569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8203"/>
                </a:moveTo>
                <a:lnTo>
                  <a:pt x="21600" y="0"/>
                </a:lnTo>
                <a:lnTo>
                  <a:pt x="21600" y="21600"/>
                </a:lnTo>
                <a:lnTo>
                  <a:pt x="1022" y="16224"/>
                </a:lnTo>
                <a:lnTo>
                  <a:pt x="0" y="8203"/>
                </a:lnTo>
                <a:close/>
              </a:path>
            </a:pathLst>
          </a:cu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/>
        </p:spPr>
        <p:txBody>
          <a:bodyPr lIns="26789" tIns="26789" rIns="26789" bIns="26789" anchor="ctr"/>
          <a:lstStyle/>
          <a:p>
            <a:pPr>
              <a:defRPr sz="2400"/>
            </a:pPr>
            <a:endParaRPr sz="1265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="" xmlns:a16="http://schemas.microsoft.com/office/drawing/2014/main" id="{8ED621D6-3AF7-40A7-A15B-D52A9C53A5CE}"/>
              </a:ext>
            </a:extLst>
          </p:cNvPr>
          <p:cNvCxnSpPr>
            <a:cxnSpLocks/>
          </p:cNvCxnSpPr>
          <p:nvPr/>
        </p:nvCxnSpPr>
        <p:spPr>
          <a:xfrm>
            <a:off x="6402427" y="5487657"/>
            <a:ext cx="811484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81244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5D7FDD3-F0D2-4081-ADB2-FEF2F52E8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Projective transformation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04AD9187-1130-401D-A3B7-319D06AB46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many DOFs do we have here?</a:t>
            </a:r>
          </a:p>
          <a:p>
            <a:pPr lvl="1"/>
            <a:r>
              <a:rPr lang="en-US" dirty="0"/>
              <a:t>8, since it is true up to scale (homogenous coordinates)</a:t>
            </a:r>
          </a:p>
        </p:txBody>
      </p:sp>
      <p:pic>
        <p:nvPicPr>
          <p:cNvPr id="4" name="image49.pdf" descr="image49.pdf">
            <a:extLst>
              <a:ext uri="{FF2B5EF4-FFF2-40B4-BE49-F238E27FC236}">
                <a16:creationId xmlns="" xmlns:a16="http://schemas.microsoft.com/office/drawing/2014/main" id="{1D8E6226-B699-4CC2-ADE1-ABCF762CEB57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5288692" y="2815156"/>
            <a:ext cx="3183033" cy="1414721"/>
          </a:xfrm>
          <a:prstGeom prst="rect">
            <a:avLst/>
          </a:prstGeom>
        </p:spPr>
      </p:pic>
      <p:sp>
        <p:nvSpPr>
          <p:cNvPr id="5" name="Square">
            <a:extLst>
              <a:ext uri="{FF2B5EF4-FFF2-40B4-BE49-F238E27FC236}">
                <a16:creationId xmlns="" xmlns:a16="http://schemas.microsoft.com/office/drawing/2014/main" id="{5AD7FE58-7C95-41E9-881C-ABC8A302D7A2}"/>
              </a:ext>
            </a:extLst>
          </p:cNvPr>
          <p:cNvSpPr/>
          <p:nvPr/>
        </p:nvSpPr>
        <p:spPr>
          <a:xfrm>
            <a:off x="5418438" y="4965622"/>
            <a:ext cx="907739" cy="886691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/>
        </p:spPr>
        <p:txBody>
          <a:bodyPr lIns="26789" tIns="26789" rIns="26789" bIns="26789" anchor="ctr"/>
          <a:lstStyle/>
          <a:p>
            <a:pPr>
              <a:defRPr sz="2400"/>
            </a:pPr>
            <a:endParaRPr sz="1265"/>
          </a:p>
        </p:txBody>
      </p:sp>
      <p:sp>
        <p:nvSpPr>
          <p:cNvPr id="6" name="Shape">
            <a:extLst>
              <a:ext uri="{FF2B5EF4-FFF2-40B4-BE49-F238E27FC236}">
                <a16:creationId xmlns="" xmlns:a16="http://schemas.microsoft.com/office/drawing/2014/main" id="{ABE9D4B6-E48E-45F1-8DBD-3298A8856C6F}"/>
              </a:ext>
            </a:extLst>
          </p:cNvPr>
          <p:cNvSpPr/>
          <p:nvPr/>
        </p:nvSpPr>
        <p:spPr>
          <a:xfrm>
            <a:off x="7176513" y="4423888"/>
            <a:ext cx="1272558" cy="17569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8203"/>
                </a:moveTo>
                <a:lnTo>
                  <a:pt x="21600" y="0"/>
                </a:lnTo>
                <a:lnTo>
                  <a:pt x="21600" y="21600"/>
                </a:lnTo>
                <a:lnTo>
                  <a:pt x="1022" y="16224"/>
                </a:lnTo>
                <a:lnTo>
                  <a:pt x="0" y="8203"/>
                </a:lnTo>
                <a:close/>
              </a:path>
            </a:pathLst>
          </a:cu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/>
        </p:spPr>
        <p:txBody>
          <a:bodyPr lIns="26789" tIns="26789" rIns="26789" bIns="26789" anchor="ctr"/>
          <a:lstStyle/>
          <a:p>
            <a:pPr>
              <a:defRPr sz="2400"/>
            </a:pPr>
            <a:endParaRPr sz="1265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="" xmlns:a16="http://schemas.microsoft.com/office/drawing/2014/main" id="{8ED621D6-3AF7-40A7-A15B-D52A9C53A5CE}"/>
              </a:ext>
            </a:extLst>
          </p:cNvPr>
          <p:cNvCxnSpPr>
            <a:cxnSpLocks/>
          </p:cNvCxnSpPr>
          <p:nvPr/>
        </p:nvCxnSpPr>
        <p:spPr>
          <a:xfrm>
            <a:off x="6402427" y="5487657"/>
            <a:ext cx="811484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65948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B37C5DE-BC4E-4ECF-92B0-CD9D948A5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B4955FD9-239F-418C-ABB2-6CFAF2A5CE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2D-&gt;2D transformations</a:t>
            </a:r>
          </a:p>
          <a:p>
            <a:r>
              <a:rPr lang="en-US" dirty="0"/>
              <a:t>3D-&gt;3D transformations</a:t>
            </a:r>
          </a:p>
          <a:p>
            <a:r>
              <a:rPr lang="en-US" dirty="0"/>
              <a:t>3D-&gt;2D transformations (3D projections)</a:t>
            </a:r>
          </a:p>
          <a:p>
            <a:pPr lvl="1"/>
            <a:r>
              <a:rPr lang="en-US" dirty="0"/>
              <a:t>Perspective projection</a:t>
            </a:r>
          </a:p>
          <a:p>
            <a:pPr lvl="1"/>
            <a:r>
              <a:rPr lang="en-US" dirty="0"/>
              <a:t>Orthographic projection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91882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B37C5DE-BC4E-4ECF-92B0-CD9D948A5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B4955FD9-239F-418C-ABB2-6CFAF2A5CE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2D-&gt;2D transformations</a:t>
            </a:r>
          </a:p>
          <a:p>
            <a:r>
              <a:rPr lang="en-US" b="1" dirty="0"/>
              <a:t>3D-&gt;3D transformations</a:t>
            </a:r>
          </a:p>
          <a:p>
            <a:r>
              <a:rPr lang="en-US" dirty="0"/>
              <a:t>3D-&gt;2D transformations (3D projections)</a:t>
            </a:r>
          </a:p>
          <a:p>
            <a:pPr lvl="1"/>
            <a:r>
              <a:rPr lang="en-US" dirty="0"/>
              <a:t>Perspective projection</a:t>
            </a:r>
          </a:p>
          <a:p>
            <a:pPr lvl="1"/>
            <a:r>
              <a:rPr lang="en-US" dirty="0"/>
              <a:t>Orthographic projection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81640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ED9CF9D-8D70-4CAC-AD68-2A5471B1B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3D-&gt;3D transformations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BF8EDC9E-DAE6-47A1-A777-93C953B285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Exactly the same as 2D-&gt;2D transformations from earlier, just with 3D.</a:t>
            </a:r>
          </a:p>
          <a:p>
            <a:r>
              <a:rPr lang="en-US" dirty="0">
                <a:highlight>
                  <a:srgbClr val="FFFF00"/>
                </a:highlight>
              </a:rPr>
              <a:t>What do we see here?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="" xmlns:a16="http://schemas.microsoft.com/office/drawing/2014/main" id="{26905B07-8637-432E-9DFB-465DDFEDB5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238" y="2290763"/>
            <a:ext cx="6867525" cy="227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18456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ED9CF9D-8D70-4CAC-AD68-2A5471B1B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3D-&gt;3D transformations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BF8EDC9E-DAE6-47A1-A777-93C953B285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Exactly the same as 2D-&gt;2D transformations from earlier, just with 3D.</a:t>
            </a:r>
          </a:p>
          <a:p>
            <a:r>
              <a:rPr lang="en-US" dirty="0"/>
              <a:t>What do we see here?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r>
              <a:rPr lang="en-US" dirty="0"/>
              <a:t>Rotation around x axis and then translation 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="" xmlns:a16="http://schemas.microsoft.com/office/drawing/2014/main" id="{26905B07-8637-432E-9DFB-465DDFEDB5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238" y="2290763"/>
            <a:ext cx="6867525" cy="227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29569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B37C5DE-BC4E-4ECF-92B0-CD9D948A5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B4955FD9-239F-418C-ABB2-6CFAF2A5CE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2D-&gt;2D transformations</a:t>
            </a:r>
          </a:p>
          <a:p>
            <a:r>
              <a:rPr lang="en-US" dirty="0"/>
              <a:t>3D-&gt;3D transformations</a:t>
            </a:r>
          </a:p>
          <a:p>
            <a:r>
              <a:rPr lang="en-US" dirty="0"/>
              <a:t>3D-&gt;2D transformations (3D projections)</a:t>
            </a:r>
          </a:p>
          <a:p>
            <a:pPr lvl="1"/>
            <a:r>
              <a:rPr lang="en-US" b="1" dirty="0"/>
              <a:t>Perspective projection</a:t>
            </a:r>
          </a:p>
          <a:p>
            <a:pPr lvl="1"/>
            <a:r>
              <a:rPr lang="en-US" dirty="0"/>
              <a:t>Orthographic projection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81685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3D projection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3D projection</a:t>
            </a:r>
            <a:r>
              <a:rPr lang="en-US" dirty="0"/>
              <a:t> is any method of mapping three-dimensional points to a two-dimensional plane.</a:t>
            </a:r>
          </a:p>
          <a:p>
            <a:r>
              <a:rPr lang="en-US" dirty="0"/>
              <a:t>Two types of projections are </a:t>
            </a:r>
            <a:r>
              <a:rPr lang="en-US" b="1" dirty="0"/>
              <a:t>orthographic</a:t>
            </a:r>
            <a:r>
              <a:rPr lang="en-US" dirty="0"/>
              <a:t> and </a:t>
            </a:r>
            <a:r>
              <a:rPr lang="en-US" b="1" dirty="0"/>
              <a:t>perspective</a:t>
            </a:r>
            <a:r>
              <a:rPr lang="en-US" dirty="0"/>
              <a:t>.</a:t>
            </a:r>
          </a:p>
        </p:txBody>
      </p:sp>
      <p:pic>
        <p:nvPicPr>
          <p:cNvPr id="15362" name="Picture 2" descr="Image result for orthographic vs perspective">
            <a:extLst>
              <a:ext uri="{FF2B5EF4-FFF2-40B4-BE49-F238E27FC236}">
                <a16:creationId xmlns="" xmlns:a16="http://schemas.microsoft.com/office/drawing/2014/main" id="{CFB5F705-21E6-4E58-BDA0-FC9B1A736E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3048000"/>
            <a:ext cx="7620000" cy="3724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57939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97CE439-2C00-42C8-A765-37647786C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Perspective- definition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2745CF3F-E405-4F0A-9581-ED9CFE8663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the art of drawing solid objects on a two-dimensional surface so as to give the right impression of their height, width, depth, and position in relation to each other when viewed from a particular point.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 particular attitude toward or way of regarding something; a point of view.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61653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4CB2456-CB9F-423A-B769-048327938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Perspective projection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AB769133-3E19-455A-8661-7587777C86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Perspective projection is the kind of projection we get from a </a:t>
            </a:r>
            <a:r>
              <a:rPr lang="en-US"/>
              <a:t>regular </a:t>
            </a:r>
            <a:r>
              <a:rPr lang="en-US" smtClean="0"/>
              <a:t>image of </a:t>
            </a:r>
            <a:r>
              <a:rPr lang="en-US" dirty="0"/>
              <a:t>a regular (pinhole) camera.</a:t>
            </a:r>
          </a:p>
          <a:p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="" xmlns:a16="http://schemas.microsoft.com/office/drawing/2014/main" id="{1550F488-0820-4712-87C9-04C6ECCA32D5}"/>
              </a:ext>
            </a:extLst>
          </p:cNvPr>
          <p:cNvGrpSpPr/>
          <p:nvPr/>
        </p:nvGrpSpPr>
        <p:grpSpPr>
          <a:xfrm>
            <a:off x="2286000" y="1905000"/>
            <a:ext cx="5943600" cy="4406900"/>
            <a:chOff x="2286000" y="1905000"/>
            <a:chExt cx="5943600" cy="4406900"/>
          </a:xfrm>
        </p:grpSpPr>
        <p:pic>
          <p:nvPicPr>
            <p:cNvPr id="1026" name="Picture 2" descr="Image result for perspective projection">
              <a:extLst>
                <a:ext uri="{FF2B5EF4-FFF2-40B4-BE49-F238E27FC236}">
                  <a16:creationId xmlns="" xmlns:a16="http://schemas.microsoft.com/office/drawing/2014/main" id="{47F8A33A-61AE-40D1-8468-F599E940205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2435"/>
            <a:stretch/>
          </p:blipFill>
          <p:spPr bwMode="auto">
            <a:xfrm>
              <a:off x="2286000" y="1905000"/>
              <a:ext cx="5263718" cy="4406900"/>
            </a:xfrm>
            <a:prstGeom prst="snip1Rect">
              <a:avLst>
                <a:gd name="adj" fmla="val 50000"/>
              </a:avLst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Rectangle 3">
              <a:extLst>
                <a:ext uri="{FF2B5EF4-FFF2-40B4-BE49-F238E27FC236}">
                  <a16:creationId xmlns="" xmlns:a16="http://schemas.microsoft.com/office/drawing/2014/main" id="{3BF32318-F922-4721-A7F7-6B5FA13538BF}"/>
                </a:ext>
              </a:extLst>
            </p:cNvPr>
            <p:cNvSpPr/>
            <p:nvPr/>
          </p:nvSpPr>
          <p:spPr>
            <a:xfrm>
              <a:off x="6934200" y="3048000"/>
              <a:ext cx="1295400" cy="1676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291778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="" xmlns:a16="http://schemas.microsoft.com/office/drawing/2014/main" id="{3132B028-FF25-44D5-A02E-B3F94D15CC1F}"/>
              </a:ext>
            </a:extLst>
          </p:cNvPr>
          <p:cNvGrpSpPr/>
          <p:nvPr/>
        </p:nvGrpSpPr>
        <p:grpSpPr>
          <a:xfrm>
            <a:off x="447489" y="1851422"/>
            <a:ext cx="8249023" cy="3712029"/>
            <a:chOff x="762000" y="1325563"/>
            <a:chExt cx="10998697" cy="4949372"/>
          </a:xfrm>
        </p:grpSpPr>
        <p:pic>
          <p:nvPicPr>
            <p:cNvPr id="4" name="Picture 3">
              <a:extLst>
                <a:ext uri="{FF2B5EF4-FFF2-40B4-BE49-F238E27FC236}">
                  <a16:creationId xmlns="" xmlns:a16="http://schemas.microsoft.com/office/drawing/2014/main" id="{2BD0073A-C822-4BEF-B44C-5D2E96F035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2000" y="1325563"/>
              <a:ext cx="3299581" cy="4949372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="" xmlns:a16="http://schemas.microsoft.com/office/drawing/2014/main" id="{4C87FA3A-E564-4A6A-A9DD-B79F99534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29207" y="1325563"/>
              <a:ext cx="7431490" cy="4949372"/>
            </a:xfrm>
            <a:prstGeom prst="rect">
              <a:avLst/>
            </a:prstGeom>
          </p:spPr>
        </p:pic>
      </p:grpSp>
      <p:sp>
        <p:nvSpPr>
          <p:cNvPr id="3" name="Title 2">
            <a:extLst>
              <a:ext uri="{FF2B5EF4-FFF2-40B4-BE49-F238E27FC236}">
                <a16:creationId xmlns="" xmlns:a16="http://schemas.microsoft.com/office/drawing/2014/main" id="{86064817-4F39-48F8-A9B6-1CE141146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perspective manipulation</a:t>
            </a:r>
          </a:p>
        </p:txBody>
      </p:sp>
    </p:spTree>
    <p:extLst>
      <p:ext uri="{BB962C8B-B14F-4D97-AF65-F5344CB8AC3E}">
        <p14:creationId xmlns:p14="http://schemas.microsoft.com/office/powerpoint/2010/main" val="3696408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Street art- perspective manipulation</a:t>
            </a:r>
            <a:endParaRPr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E287A5E7-4DE5-4C54-B165-9A37A0CD91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C4566AEE-4925-49B0-8F1E-1D48760DE4C6}"/>
              </a:ext>
            </a:extLst>
          </p:cNvPr>
          <p:cNvGrpSpPr/>
          <p:nvPr/>
        </p:nvGrpSpPr>
        <p:grpSpPr>
          <a:xfrm>
            <a:off x="17424" y="1237668"/>
            <a:ext cx="9109151" cy="5239332"/>
            <a:chOff x="2267220" y="1663242"/>
            <a:chExt cx="7657658" cy="4404474"/>
          </a:xfrm>
        </p:grpSpPr>
        <p:pic>
          <p:nvPicPr>
            <p:cNvPr id="16" name="image.png" descr="image.png">
              <a:extLst>
                <a:ext uri="{FF2B5EF4-FFF2-40B4-BE49-F238E27FC236}">
                  <a16:creationId xmlns="" xmlns:a16="http://schemas.microsoft.com/office/drawing/2014/main" id="{5EBAB9EB-5C0E-42CE-8D85-228051B644AC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67220" y="1663242"/>
              <a:ext cx="4018360" cy="2167003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17" name="image.png" descr="image.png">
              <a:extLst>
                <a:ext uri="{FF2B5EF4-FFF2-40B4-BE49-F238E27FC236}">
                  <a16:creationId xmlns="" xmlns:a16="http://schemas.microsoft.com/office/drawing/2014/main" id="{5078329D-8926-4534-8F40-0913074D7F20}"/>
                </a:ext>
              </a:extLst>
            </p:cNvPr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52905" y="1663242"/>
              <a:ext cx="3571876" cy="2167003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18" name="image.png" descr="image.png">
              <a:extLst>
                <a:ext uri="{FF2B5EF4-FFF2-40B4-BE49-F238E27FC236}">
                  <a16:creationId xmlns="" xmlns:a16="http://schemas.microsoft.com/office/drawing/2014/main" id="{0266C3AA-0201-4D41-A601-577B7D120DE8}"/>
                </a:ext>
              </a:extLst>
            </p:cNvPr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67220" y="3900713"/>
              <a:ext cx="4018360" cy="2167003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19" name="image.png" descr="image.png">
              <a:extLst>
                <a:ext uri="{FF2B5EF4-FFF2-40B4-BE49-F238E27FC236}">
                  <a16:creationId xmlns="" xmlns:a16="http://schemas.microsoft.com/office/drawing/2014/main" id="{980B3DED-B8D7-475F-BFC1-D6BF85CD8127}"/>
                </a:ext>
              </a:extLst>
            </p:cNvPr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352905" y="3900713"/>
              <a:ext cx="3571973" cy="2167003"/>
            </a:xfrm>
            <a:prstGeom prst="rect">
              <a:avLst/>
            </a:prstGeom>
            <a:ln w="12700">
              <a:miter lim="400000"/>
            </a:ln>
          </p:spPr>
        </p:pic>
      </p:grpSp>
    </p:spTree>
    <p:extLst>
      <p:ext uri="{BB962C8B-B14F-4D97-AF65-F5344CB8AC3E}">
        <p14:creationId xmlns:p14="http://schemas.microsoft.com/office/powerpoint/2010/main" val="256114910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perspective manipulation- Ames Room</a:t>
            </a:r>
          </a:p>
        </p:txBody>
      </p:sp>
      <p:pic>
        <p:nvPicPr>
          <p:cNvPr id="3" name="Picture 5" descr="Ames-twins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759" y="1600200"/>
            <a:ext cx="4800600" cy="3692525"/>
          </a:xfrm>
          <a:prstGeom prst="rect">
            <a:avLst/>
          </a:prstGeom>
          <a:noFill/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F49F74F-E1BA-481A-9488-C3D953712C20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  <p:pic>
        <p:nvPicPr>
          <p:cNvPr id="1026" name="Picture 2" descr="Image result for ames room">
            <a:extLst>
              <a:ext uri="{FF2B5EF4-FFF2-40B4-BE49-F238E27FC236}">
                <a16:creationId xmlns="" xmlns:a16="http://schemas.microsoft.com/office/drawing/2014/main" id="{1DA9EA48-2A40-4E2E-9775-F26F142931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1213" y="1905000"/>
            <a:ext cx="4272795" cy="3385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49811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HHHIMG_1166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15" cstate="print">
            <a:lum bright="70000" contrast="-70000"/>
          </a:blip>
          <a:srcRect/>
          <a:stretch>
            <a:fillRect/>
          </a:stretch>
        </p:blipFill>
        <p:spPr bwMode="auto">
          <a:xfrm>
            <a:off x="973138" y="1949998"/>
            <a:ext cx="1160462" cy="869402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objective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Being able to do all of the below transformations with matrix manipulation: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b="1" dirty="0">
                <a:highlight>
                  <a:srgbClr val="FFFF00"/>
                </a:highlight>
              </a:rPr>
              <a:t>Why matrix manipulation?</a:t>
            </a:r>
            <a:endParaRPr lang="en-US" dirty="0">
              <a:highlight>
                <a:srgbClr val="FFFF00"/>
              </a:highlight>
            </a:endParaRPr>
          </a:p>
        </p:txBody>
      </p:sp>
      <p:pic>
        <p:nvPicPr>
          <p:cNvPr id="5" name="Picture 4" descr="HHHIMG_1166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1655763" y="1780932"/>
            <a:ext cx="1163637" cy="871780"/>
          </a:xfrm>
          <a:prstGeom prst="rect">
            <a:avLst/>
          </a:prstGeom>
          <a:noFill/>
        </p:spPr>
      </p:pic>
      <p:sp>
        <p:nvSpPr>
          <p:cNvPr id="6" name="Text Box 5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289050" y="2743200"/>
            <a:ext cx="12192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800" dirty="0"/>
              <a:t>translation</a:t>
            </a:r>
          </a:p>
        </p:txBody>
      </p:sp>
      <p:pic>
        <p:nvPicPr>
          <p:cNvPr id="7" name="Picture 6" descr="HHHIMG_1166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6096000" y="1981200"/>
            <a:ext cx="1682750" cy="762000"/>
          </a:xfrm>
          <a:prstGeom prst="rect">
            <a:avLst/>
          </a:prstGeom>
          <a:noFill/>
        </p:spPr>
      </p:pic>
      <p:sp>
        <p:nvSpPr>
          <p:cNvPr id="9" name="Text Box 8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3883025" y="2743200"/>
            <a:ext cx="12192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800" dirty="0"/>
              <a:t>rotation</a:t>
            </a:r>
          </a:p>
        </p:txBody>
      </p:sp>
      <p:sp>
        <p:nvSpPr>
          <p:cNvPr id="10" name="Text Box 9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6318250" y="2757487"/>
            <a:ext cx="12192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800" dirty="0"/>
              <a:t>scale</a:t>
            </a:r>
          </a:p>
        </p:txBody>
      </p:sp>
      <p:pic>
        <p:nvPicPr>
          <p:cNvPr id="11" name="Picture 10" descr="affine"/>
          <p:cNvPicPr>
            <a:picLocks noChangeAspect="1" noChangeArrowheads="1"/>
          </p:cNvPicPr>
          <p:nvPr>
            <p:custDataLst>
              <p:tags r:id="rId7"/>
            </p:custDataLst>
          </p:nvPr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1371600" y="3200400"/>
            <a:ext cx="1447800" cy="1083218"/>
          </a:xfrm>
          <a:prstGeom prst="rect">
            <a:avLst/>
          </a:prstGeom>
          <a:noFill/>
        </p:spPr>
      </p:pic>
      <p:sp>
        <p:nvSpPr>
          <p:cNvPr id="12" name="Text Box 11"/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1371600" y="4196305"/>
            <a:ext cx="12192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800" dirty="0"/>
              <a:t>shear</a:t>
            </a:r>
          </a:p>
        </p:txBody>
      </p:sp>
      <p:pic>
        <p:nvPicPr>
          <p:cNvPr id="13" name="Picture 12" descr="perspective"/>
          <p:cNvPicPr>
            <a:picLocks noChangeAspect="1" noChangeArrowheads="1"/>
          </p:cNvPicPr>
          <p:nvPr>
            <p:custDataLst>
              <p:tags r:id="rId9"/>
            </p:custDataLst>
          </p:nvPr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6201696" y="3270792"/>
            <a:ext cx="1563688" cy="1001713"/>
          </a:xfrm>
          <a:prstGeom prst="rect">
            <a:avLst/>
          </a:prstGeom>
          <a:noFill/>
        </p:spPr>
      </p:pic>
      <p:sp>
        <p:nvSpPr>
          <p:cNvPr id="14" name="Text Box 13"/>
          <p:cNvSpPr txBox="1"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6317584" y="4196305"/>
            <a:ext cx="13716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800" dirty="0"/>
              <a:t>projective</a:t>
            </a:r>
          </a:p>
        </p:txBody>
      </p:sp>
      <p:pic>
        <p:nvPicPr>
          <p:cNvPr id="18" name="Picture 17" descr="HHHIMG_1166"/>
          <p:cNvPicPr>
            <a:picLocks noChangeAspect="1" noChangeArrowheads="1"/>
          </p:cNvPicPr>
          <p:nvPr>
            <p:custDataLst>
              <p:tags r:id="rId11"/>
            </p:custDataLst>
          </p:nvPr>
        </p:nvPicPr>
        <p:blipFill>
          <a:blip r:embed="rId15" cstate="print"/>
          <a:srcRect/>
          <a:stretch>
            <a:fillRect/>
          </a:stretch>
        </p:blipFill>
        <p:spPr bwMode="auto">
          <a:xfrm rot="1702625">
            <a:off x="3883025" y="1671946"/>
            <a:ext cx="1163637" cy="871780"/>
          </a:xfrm>
          <a:prstGeom prst="rect">
            <a:avLst/>
          </a:prstGeom>
          <a:noFill/>
        </p:spPr>
      </p:pic>
      <p:pic>
        <p:nvPicPr>
          <p:cNvPr id="20" name="Picture 19" descr="affine"/>
          <p:cNvPicPr>
            <a:picLocks noChangeAspect="1" noChangeArrowheads="1"/>
          </p:cNvPicPr>
          <p:nvPr>
            <p:custDataLst>
              <p:tags r:id="rId12"/>
            </p:custDataLst>
          </p:nvPr>
        </p:nvPicPr>
        <p:blipFill>
          <a:blip r:embed="rId16" cstate="print"/>
          <a:srcRect/>
          <a:stretch>
            <a:fillRect/>
          </a:stretch>
        </p:blipFill>
        <p:spPr bwMode="auto">
          <a:xfrm rot="20841678">
            <a:off x="3502080" y="3332403"/>
            <a:ext cx="2001635" cy="889659"/>
          </a:xfrm>
          <a:prstGeom prst="rect">
            <a:avLst/>
          </a:prstGeom>
          <a:noFill/>
        </p:spPr>
      </p:pic>
      <p:sp>
        <p:nvSpPr>
          <p:cNvPr id="21" name="Text Box 11"/>
          <p:cNvSpPr txBox="1"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3919592" y="4191000"/>
            <a:ext cx="12192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800" dirty="0"/>
              <a:t>affine</a:t>
            </a:r>
          </a:p>
        </p:txBody>
      </p:sp>
    </p:spTree>
    <p:extLst>
      <p:ext uri="{BB962C8B-B14F-4D97-AF65-F5344CB8AC3E}">
        <p14:creationId xmlns:p14="http://schemas.microsoft.com/office/powerpoint/2010/main" val="72030372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Image plane</a:t>
            </a:r>
            <a:endParaRPr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dealing with imaged 3D scenes, we tend to use the </a:t>
            </a:r>
            <a:r>
              <a:rPr lang="en-US" b="1" dirty="0"/>
              <a:t>image plane </a:t>
            </a:r>
            <a:r>
              <a:rPr lang="en-US" dirty="0"/>
              <a:t>rather than the sensor plane which is flipped.</a:t>
            </a:r>
          </a:p>
        </p:txBody>
      </p:sp>
      <p:pic>
        <p:nvPicPr>
          <p:cNvPr id="37" name="pasted-image.tif" descr="pasted-image.tif">
            <a:extLst>
              <a:ext uri="{FF2B5EF4-FFF2-40B4-BE49-F238E27FC236}">
                <a16:creationId xmlns="" xmlns:a16="http://schemas.microsoft.com/office/drawing/2014/main" id="{18838C6D-BD45-4EE9-9A41-34CDCF65EE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1530" y="1799102"/>
            <a:ext cx="2390579" cy="3655933"/>
          </a:xfrm>
          <a:prstGeom prst="rect">
            <a:avLst/>
          </a:prstGeom>
          <a:ln w="12700">
            <a:miter lim="400000"/>
          </a:ln>
        </p:spPr>
      </p:pic>
      <p:sp>
        <p:nvSpPr>
          <p:cNvPr id="38" name="Put a photosensor in front of object">
            <a:extLst>
              <a:ext uri="{FF2B5EF4-FFF2-40B4-BE49-F238E27FC236}">
                <a16:creationId xmlns="" xmlns:a16="http://schemas.microsoft.com/office/drawing/2014/main" id="{993FA7F9-BACA-42F7-9A6C-2886BDD43ADD}"/>
              </a:ext>
            </a:extLst>
          </p:cNvPr>
          <p:cNvSpPr txBox="1"/>
          <p:nvPr/>
        </p:nvSpPr>
        <p:spPr>
          <a:xfrm>
            <a:off x="1" y="3219835"/>
            <a:ext cx="1561529" cy="8107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real-world object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grpSp>
        <p:nvGrpSpPr>
          <p:cNvPr id="61" name="Group 60">
            <a:extLst>
              <a:ext uri="{FF2B5EF4-FFF2-40B4-BE49-F238E27FC236}">
                <a16:creationId xmlns="" xmlns:a16="http://schemas.microsoft.com/office/drawing/2014/main" id="{318CCFEE-9807-4691-B85B-F6B4DE77B8DD}"/>
              </a:ext>
            </a:extLst>
          </p:cNvPr>
          <p:cNvGrpSpPr/>
          <p:nvPr/>
        </p:nvGrpSpPr>
        <p:grpSpPr>
          <a:xfrm>
            <a:off x="5140258" y="1796433"/>
            <a:ext cx="68580" cy="3657600"/>
            <a:chOff x="8293100" y="2546350"/>
            <a:chExt cx="127000" cy="3429000"/>
          </a:xfrm>
          <a:solidFill>
            <a:schemeClr val="tx1"/>
          </a:solidFill>
        </p:grpSpPr>
        <p:sp>
          <p:nvSpPr>
            <p:cNvPr id="62" name="Rectangle 61">
              <a:extLst>
                <a:ext uri="{FF2B5EF4-FFF2-40B4-BE49-F238E27FC236}">
                  <a16:creationId xmlns="" xmlns:a16="http://schemas.microsoft.com/office/drawing/2014/main" id="{781DB8C5-95B1-431A-BCA8-ED75BE308ABA}"/>
                </a:ext>
              </a:extLst>
            </p:cNvPr>
            <p:cNvSpPr/>
            <p:nvPr/>
          </p:nvSpPr>
          <p:spPr>
            <a:xfrm>
              <a:off x="8293100" y="2546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3" name="Rectangle 62">
              <a:extLst>
                <a:ext uri="{FF2B5EF4-FFF2-40B4-BE49-F238E27FC236}">
                  <a16:creationId xmlns="" xmlns:a16="http://schemas.microsoft.com/office/drawing/2014/main" id="{73EFBCB9-940C-484B-A905-22501656118C}"/>
                </a:ext>
              </a:extLst>
            </p:cNvPr>
            <p:cNvSpPr/>
            <p:nvPr/>
          </p:nvSpPr>
          <p:spPr>
            <a:xfrm>
              <a:off x="8293100" y="2673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4" name="Rectangle 63">
              <a:extLst>
                <a:ext uri="{FF2B5EF4-FFF2-40B4-BE49-F238E27FC236}">
                  <a16:creationId xmlns="" xmlns:a16="http://schemas.microsoft.com/office/drawing/2014/main" id="{1FB6925F-E6DF-4FF7-8AD7-D7E45B2CE660}"/>
                </a:ext>
              </a:extLst>
            </p:cNvPr>
            <p:cNvSpPr/>
            <p:nvPr/>
          </p:nvSpPr>
          <p:spPr>
            <a:xfrm>
              <a:off x="8293100" y="2800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" name="Rectangle 64">
              <a:extLst>
                <a:ext uri="{FF2B5EF4-FFF2-40B4-BE49-F238E27FC236}">
                  <a16:creationId xmlns="" xmlns:a16="http://schemas.microsoft.com/office/drawing/2014/main" id="{1D5365B2-2465-4EC1-A4E6-8CF35BD36F8B}"/>
                </a:ext>
              </a:extLst>
            </p:cNvPr>
            <p:cNvSpPr/>
            <p:nvPr/>
          </p:nvSpPr>
          <p:spPr>
            <a:xfrm>
              <a:off x="8293100" y="2927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" name="Rectangle 65">
              <a:extLst>
                <a:ext uri="{FF2B5EF4-FFF2-40B4-BE49-F238E27FC236}">
                  <a16:creationId xmlns="" xmlns:a16="http://schemas.microsoft.com/office/drawing/2014/main" id="{0B91099C-EDEF-4934-BC2D-AA5C97C71A1C}"/>
                </a:ext>
              </a:extLst>
            </p:cNvPr>
            <p:cNvSpPr/>
            <p:nvPr/>
          </p:nvSpPr>
          <p:spPr>
            <a:xfrm>
              <a:off x="8293100" y="3054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7" name="Rectangle 66">
              <a:extLst>
                <a:ext uri="{FF2B5EF4-FFF2-40B4-BE49-F238E27FC236}">
                  <a16:creationId xmlns="" xmlns:a16="http://schemas.microsoft.com/office/drawing/2014/main" id="{38F9958D-ACBE-4C02-8E47-BA725092839F}"/>
                </a:ext>
              </a:extLst>
            </p:cNvPr>
            <p:cNvSpPr/>
            <p:nvPr/>
          </p:nvSpPr>
          <p:spPr>
            <a:xfrm>
              <a:off x="8293100" y="3181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68" name="Group 67">
              <a:extLst>
                <a:ext uri="{FF2B5EF4-FFF2-40B4-BE49-F238E27FC236}">
                  <a16:creationId xmlns="" xmlns:a16="http://schemas.microsoft.com/office/drawing/2014/main" id="{72B37333-E4A2-40E1-AB57-429E71254E21}"/>
                </a:ext>
              </a:extLst>
            </p:cNvPr>
            <p:cNvGrpSpPr/>
            <p:nvPr/>
          </p:nvGrpSpPr>
          <p:grpSpPr>
            <a:xfrm>
              <a:off x="8293100" y="3308350"/>
              <a:ext cx="127000" cy="762000"/>
              <a:chOff x="8445500" y="2698750"/>
              <a:chExt cx="127000" cy="762000"/>
            </a:xfrm>
            <a:grpFill/>
          </p:grpSpPr>
          <p:sp>
            <p:nvSpPr>
              <p:cNvPr id="85" name="Rectangle 84">
                <a:extLst>
                  <a:ext uri="{FF2B5EF4-FFF2-40B4-BE49-F238E27FC236}">
                    <a16:creationId xmlns="" xmlns:a16="http://schemas.microsoft.com/office/drawing/2014/main" id="{78BB0037-C5FB-48EF-B65A-0FF674F77F45}"/>
                  </a:ext>
                </a:extLst>
              </p:cNvPr>
              <p:cNvSpPr/>
              <p:nvPr/>
            </p:nvSpPr>
            <p:spPr>
              <a:xfrm>
                <a:off x="8445500" y="2698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6" name="Rectangle 85">
                <a:extLst>
                  <a:ext uri="{FF2B5EF4-FFF2-40B4-BE49-F238E27FC236}">
                    <a16:creationId xmlns="" xmlns:a16="http://schemas.microsoft.com/office/drawing/2014/main" id="{E6FD3591-7308-451B-A957-E819792AC16D}"/>
                  </a:ext>
                </a:extLst>
              </p:cNvPr>
              <p:cNvSpPr/>
              <p:nvPr/>
            </p:nvSpPr>
            <p:spPr>
              <a:xfrm>
                <a:off x="8445500" y="2825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7" name="Rectangle 86">
                <a:extLst>
                  <a:ext uri="{FF2B5EF4-FFF2-40B4-BE49-F238E27FC236}">
                    <a16:creationId xmlns="" xmlns:a16="http://schemas.microsoft.com/office/drawing/2014/main" id="{9F963583-D0E1-4B58-843C-4119DF89379E}"/>
                  </a:ext>
                </a:extLst>
              </p:cNvPr>
              <p:cNvSpPr/>
              <p:nvPr/>
            </p:nvSpPr>
            <p:spPr>
              <a:xfrm>
                <a:off x="8445500" y="2952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8" name="Rectangle 87">
                <a:extLst>
                  <a:ext uri="{FF2B5EF4-FFF2-40B4-BE49-F238E27FC236}">
                    <a16:creationId xmlns="" xmlns:a16="http://schemas.microsoft.com/office/drawing/2014/main" id="{E0DB841E-FB78-4F17-8736-31059D582ED8}"/>
                  </a:ext>
                </a:extLst>
              </p:cNvPr>
              <p:cNvSpPr/>
              <p:nvPr/>
            </p:nvSpPr>
            <p:spPr>
              <a:xfrm>
                <a:off x="8445500" y="3079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9" name="Rectangle 88">
                <a:extLst>
                  <a:ext uri="{FF2B5EF4-FFF2-40B4-BE49-F238E27FC236}">
                    <a16:creationId xmlns="" xmlns:a16="http://schemas.microsoft.com/office/drawing/2014/main" id="{50ED5D85-D14E-4918-AA56-359CB3244977}"/>
                  </a:ext>
                </a:extLst>
              </p:cNvPr>
              <p:cNvSpPr/>
              <p:nvPr/>
            </p:nvSpPr>
            <p:spPr>
              <a:xfrm>
                <a:off x="8445500" y="3206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0" name="Rectangle 89">
                <a:extLst>
                  <a:ext uri="{FF2B5EF4-FFF2-40B4-BE49-F238E27FC236}">
                    <a16:creationId xmlns="" xmlns:a16="http://schemas.microsoft.com/office/drawing/2014/main" id="{F51C8007-0571-4187-BD5D-03D4D821E5FD}"/>
                  </a:ext>
                </a:extLst>
              </p:cNvPr>
              <p:cNvSpPr/>
              <p:nvPr/>
            </p:nvSpPr>
            <p:spPr>
              <a:xfrm>
                <a:off x="8445500" y="3333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69" name="Group 68">
              <a:extLst>
                <a:ext uri="{FF2B5EF4-FFF2-40B4-BE49-F238E27FC236}">
                  <a16:creationId xmlns="" xmlns:a16="http://schemas.microsoft.com/office/drawing/2014/main" id="{9582E694-DC6A-4EF5-8429-C3EE9CEAFB67}"/>
                </a:ext>
              </a:extLst>
            </p:cNvPr>
            <p:cNvGrpSpPr/>
            <p:nvPr/>
          </p:nvGrpSpPr>
          <p:grpSpPr>
            <a:xfrm>
              <a:off x="8293100" y="4070350"/>
              <a:ext cx="127000" cy="1524000"/>
              <a:chOff x="8445500" y="2698750"/>
              <a:chExt cx="127000" cy="1524000"/>
            </a:xfrm>
            <a:grpFill/>
          </p:grpSpPr>
          <p:sp>
            <p:nvSpPr>
              <p:cNvPr id="73" name="Rectangle 72">
                <a:extLst>
                  <a:ext uri="{FF2B5EF4-FFF2-40B4-BE49-F238E27FC236}">
                    <a16:creationId xmlns="" xmlns:a16="http://schemas.microsoft.com/office/drawing/2014/main" id="{91200656-7525-4B26-BE50-C74ABAE6EA4A}"/>
                  </a:ext>
                </a:extLst>
              </p:cNvPr>
              <p:cNvSpPr/>
              <p:nvPr/>
            </p:nvSpPr>
            <p:spPr>
              <a:xfrm>
                <a:off x="8445500" y="2698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4" name="Rectangle 73">
                <a:extLst>
                  <a:ext uri="{FF2B5EF4-FFF2-40B4-BE49-F238E27FC236}">
                    <a16:creationId xmlns="" xmlns:a16="http://schemas.microsoft.com/office/drawing/2014/main" id="{B55750B9-6C68-4385-A3B3-3564D7C39164}"/>
                  </a:ext>
                </a:extLst>
              </p:cNvPr>
              <p:cNvSpPr/>
              <p:nvPr/>
            </p:nvSpPr>
            <p:spPr>
              <a:xfrm>
                <a:off x="8445500" y="2952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="" xmlns:a16="http://schemas.microsoft.com/office/drawing/2014/main" id="{342B657C-F35F-4E51-920B-27CC8DEF71A0}"/>
                  </a:ext>
                </a:extLst>
              </p:cNvPr>
              <p:cNvSpPr/>
              <p:nvPr/>
            </p:nvSpPr>
            <p:spPr>
              <a:xfrm>
                <a:off x="8445500" y="3079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6" name="Rectangle 75">
                <a:extLst>
                  <a:ext uri="{FF2B5EF4-FFF2-40B4-BE49-F238E27FC236}">
                    <a16:creationId xmlns="" xmlns:a16="http://schemas.microsoft.com/office/drawing/2014/main" id="{D09148E2-0D12-4647-AC11-CE297DBBD26A}"/>
                  </a:ext>
                </a:extLst>
              </p:cNvPr>
              <p:cNvSpPr/>
              <p:nvPr/>
            </p:nvSpPr>
            <p:spPr>
              <a:xfrm>
                <a:off x="8445500" y="3206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7" name="Rectangle 76">
                <a:extLst>
                  <a:ext uri="{FF2B5EF4-FFF2-40B4-BE49-F238E27FC236}">
                    <a16:creationId xmlns="" xmlns:a16="http://schemas.microsoft.com/office/drawing/2014/main" id="{C79B1A2E-0D2C-4A82-9B7F-1965794CBB71}"/>
                  </a:ext>
                </a:extLst>
              </p:cNvPr>
              <p:cNvSpPr/>
              <p:nvPr/>
            </p:nvSpPr>
            <p:spPr>
              <a:xfrm>
                <a:off x="8445500" y="3333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78" name="Group 77">
                <a:extLst>
                  <a:ext uri="{FF2B5EF4-FFF2-40B4-BE49-F238E27FC236}">
                    <a16:creationId xmlns="" xmlns:a16="http://schemas.microsoft.com/office/drawing/2014/main" id="{381FE26E-5031-4D2F-857C-2F4F5EFE5A5E}"/>
                  </a:ext>
                </a:extLst>
              </p:cNvPr>
              <p:cNvGrpSpPr/>
              <p:nvPr/>
            </p:nvGrpSpPr>
            <p:grpSpPr>
              <a:xfrm>
                <a:off x="8445500" y="3460750"/>
                <a:ext cx="127000" cy="762000"/>
                <a:chOff x="8445500" y="2698750"/>
                <a:chExt cx="127000" cy="762000"/>
              </a:xfrm>
              <a:grpFill/>
            </p:grpSpPr>
            <p:sp>
              <p:nvSpPr>
                <p:cNvPr id="79" name="Rectangle 78">
                  <a:extLst>
                    <a:ext uri="{FF2B5EF4-FFF2-40B4-BE49-F238E27FC236}">
                      <a16:creationId xmlns="" xmlns:a16="http://schemas.microsoft.com/office/drawing/2014/main" id="{EA11BA44-B601-4DB9-BF0B-0BFC29F46A1F}"/>
                    </a:ext>
                  </a:extLst>
                </p:cNvPr>
                <p:cNvSpPr/>
                <p:nvPr/>
              </p:nvSpPr>
              <p:spPr>
                <a:xfrm>
                  <a:off x="8445500" y="2698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0" name="Rectangle 79">
                  <a:extLst>
                    <a:ext uri="{FF2B5EF4-FFF2-40B4-BE49-F238E27FC236}">
                      <a16:creationId xmlns="" xmlns:a16="http://schemas.microsoft.com/office/drawing/2014/main" id="{DB6884DD-ABEA-475F-B898-E77994BA4E01}"/>
                    </a:ext>
                  </a:extLst>
                </p:cNvPr>
                <p:cNvSpPr/>
                <p:nvPr/>
              </p:nvSpPr>
              <p:spPr>
                <a:xfrm>
                  <a:off x="8445500" y="2825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1" name="Rectangle 80">
                  <a:extLst>
                    <a:ext uri="{FF2B5EF4-FFF2-40B4-BE49-F238E27FC236}">
                      <a16:creationId xmlns="" xmlns:a16="http://schemas.microsoft.com/office/drawing/2014/main" id="{92D41A4B-DB7C-4D41-8629-52BDB6504965}"/>
                    </a:ext>
                  </a:extLst>
                </p:cNvPr>
                <p:cNvSpPr/>
                <p:nvPr/>
              </p:nvSpPr>
              <p:spPr>
                <a:xfrm>
                  <a:off x="8445500" y="2952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2" name="Rectangle 81">
                  <a:extLst>
                    <a:ext uri="{FF2B5EF4-FFF2-40B4-BE49-F238E27FC236}">
                      <a16:creationId xmlns="" xmlns:a16="http://schemas.microsoft.com/office/drawing/2014/main" id="{B1F3CB06-662F-4E1D-AFFB-293EAA56F659}"/>
                    </a:ext>
                  </a:extLst>
                </p:cNvPr>
                <p:cNvSpPr/>
                <p:nvPr/>
              </p:nvSpPr>
              <p:spPr>
                <a:xfrm>
                  <a:off x="8445500" y="3079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3" name="Rectangle 82">
                  <a:extLst>
                    <a:ext uri="{FF2B5EF4-FFF2-40B4-BE49-F238E27FC236}">
                      <a16:creationId xmlns="" xmlns:a16="http://schemas.microsoft.com/office/drawing/2014/main" id="{B3270EB5-BA53-4419-B42E-B97FAC78F949}"/>
                    </a:ext>
                  </a:extLst>
                </p:cNvPr>
                <p:cNvSpPr/>
                <p:nvPr/>
              </p:nvSpPr>
              <p:spPr>
                <a:xfrm>
                  <a:off x="8445500" y="3206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4" name="Rectangle 83">
                  <a:extLst>
                    <a:ext uri="{FF2B5EF4-FFF2-40B4-BE49-F238E27FC236}">
                      <a16:creationId xmlns="" xmlns:a16="http://schemas.microsoft.com/office/drawing/2014/main" id="{20638EEC-ABA8-4F3E-8EC8-1F0C3483BDCA}"/>
                    </a:ext>
                  </a:extLst>
                </p:cNvPr>
                <p:cNvSpPr/>
                <p:nvPr/>
              </p:nvSpPr>
              <p:spPr>
                <a:xfrm>
                  <a:off x="8445500" y="3333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70" name="Rectangle 69">
              <a:extLst>
                <a:ext uri="{FF2B5EF4-FFF2-40B4-BE49-F238E27FC236}">
                  <a16:creationId xmlns="" xmlns:a16="http://schemas.microsoft.com/office/drawing/2014/main" id="{AD53C122-D9B7-4048-9197-717155AD6B48}"/>
                </a:ext>
              </a:extLst>
            </p:cNvPr>
            <p:cNvSpPr/>
            <p:nvPr/>
          </p:nvSpPr>
          <p:spPr>
            <a:xfrm>
              <a:off x="8293100" y="5594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1" name="Rectangle 70">
              <a:extLst>
                <a:ext uri="{FF2B5EF4-FFF2-40B4-BE49-F238E27FC236}">
                  <a16:creationId xmlns="" xmlns:a16="http://schemas.microsoft.com/office/drawing/2014/main" id="{20930649-18B1-42FC-A513-E32CC7A26BB3}"/>
                </a:ext>
              </a:extLst>
            </p:cNvPr>
            <p:cNvSpPr/>
            <p:nvPr/>
          </p:nvSpPr>
          <p:spPr>
            <a:xfrm>
              <a:off x="8293100" y="5721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="" xmlns:a16="http://schemas.microsoft.com/office/drawing/2014/main" id="{FA91B654-4024-49A6-9869-DAD6A28E0F2A}"/>
                </a:ext>
              </a:extLst>
            </p:cNvPr>
            <p:cNvSpPr/>
            <p:nvPr/>
          </p:nvSpPr>
          <p:spPr>
            <a:xfrm>
              <a:off x="8293100" y="5848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="" xmlns:a16="http://schemas.microsoft.com/office/drawing/2014/main" id="{CD25CC51-72D6-4334-97A2-1057835D6C82}"/>
              </a:ext>
            </a:extLst>
          </p:cNvPr>
          <p:cNvGrpSpPr/>
          <p:nvPr/>
        </p:nvGrpSpPr>
        <p:grpSpPr>
          <a:xfrm>
            <a:off x="6370862" y="1796433"/>
            <a:ext cx="68580" cy="3657600"/>
            <a:chOff x="8293100" y="2546350"/>
            <a:chExt cx="127000" cy="3429000"/>
          </a:xfrm>
          <a:solidFill>
            <a:schemeClr val="bg1">
              <a:lumMod val="65000"/>
              <a:alpha val="20000"/>
            </a:schemeClr>
          </a:solidFill>
        </p:grpSpPr>
        <p:sp>
          <p:nvSpPr>
            <p:cNvPr id="101" name="Rectangle 100">
              <a:extLst>
                <a:ext uri="{FF2B5EF4-FFF2-40B4-BE49-F238E27FC236}">
                  <a16:creationId xmlns="" xmlns:a16="http://schemas.microsoft.com/office/drawing/2014/main" id="{C8214061-F022-422D-9543-553FFE808FB1}"/>
                </a:ext>
              </a:extLst>
            </p:cNvPr>
            <p:cNvSpPr/>
            <p:nvPr/>
          </p:nvSpPr>
          <p:spPr>
            <a:xfrm>
              <a:off x="8293100" y="2546350"/>
              <a:ext cx="127000" cy="127000"/>
            </a:xfrm>
            <a:prstGeom prst="rect">
              <a:avLst/>
            </a:prstGeom>
            <a:grpFill/>
            <a:ln>
              <a:solidFill>
                <a:schemeClr val="tx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="" xmlns:a16="http://schemas.microsoft.com/office/drawing/2014/main" id="{E1873DA7-6955-408A-BC68-CDFDDA6BC049}"/>
                </a:ext>
              </a:extLst>
            </p:cNvPr>
            <p:cNvSpPr/>
            <p:nvPr/>
          </p:nvSpPr>
          <p:spPr>
            <a:xfrm>
              <a:off x="8293100" y="2673350"/>
              <a:ext cx="127000" cy="127000"/>
            </a:xfrm>
            <a:prstGeom prst="rect">
              <a:avLst/>
            </a:prstGeom>
            <a:grpFill/>
            <a:ln>
              <a:solidFill>
                <a:schemeClr val="tx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="" xmlns:a16="http://schemas.microsoft.com/office/drawing/2014/main" id="{1927B5EC-C432-426C-84D6-23F924E64B9B}"/>
                </a:ext>
              </a:extLst>
            </p:cNvPr>
            <p:cNvSpPr/>
            <p:nvPr/>
          </p:nvSpPr>
          <p:spPr>
            <a:xfrm>
              <a:off x="8293100" y="2800350"/>
              <a:ext cx="127000" cy="127000"/>
            </a:xfrm>
            <a:prstGeom prst="rect">
              <a:avLst/>
            </a:prstGeom>
            <a:grpFill/>
            <a:ln>
              <a:solidFill>
                <a:schemeClr val="tx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="" xmlns:a16="http://schemas.microsoft.com/office/drawing/2014/main" id="{6CF774AF-D79D-4DF6-A728-5655199E7EB9}"/>
                </a:ext>
              </a:extLst>
            </p:cNvPr>
            <p:cNvSpPr/>
            <p:nvPr/>
          </p:nvSpPr>
          <p:spPr>
            <a:xfrm>
              <a:off x="8293100" y="2927350"/>
              <a:ext cx="127000" cy="127000"/>
            </a:xfrm>
            <a:prstGeom prst="rect">
              <a:avLst/>
            </a:prstGeom>
            <a:grpFill/>
            <a:ln>
              <a:solidFill>
                <a:schemeClr val="tx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="" xmlns:a16="http://schemas.microsoft.com/office/drawing/2014/main" id="{36560416-B4CB-450B-BCDA-8A5BE10676DB}"/>
                </a:ext>
              </a:extLst>
            </p:cNvPr>
            <p:cNvSpPr/>
            <p:nvPr/>
          </p:nvSpPr>
          <p:spPr>
            <a:xfrm>
              <a:off x="8293100" y="3054350"/>
              <a:ext cx="127000" cy="127000"/>
            </a:xfrm>
            <a:prstGeom prst="rect">
              <a:avLst/>
            </a:prstGeom>
            <a:grpFill/>
            <a:ln>
              <a:solidFill>
                <a:schemeClr val="tx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="" xmlns:a16="http://schemas.microsoft.com/office/drawing/2014/main" id="{788000E9-31DB-414B-888C-24C0D58FD22E}"/>
                </a:ext>
              </a:extLst>
            </p:cNvPr>
            <p:cNvSpPr/>
            <p:nvPr/>
          </p:nvSpPr>
          <p:spPr>
            <a:xfrm>
              <a:off x="8293100" y="3181350"/>
              <a:ext cx="127000" cy="127000"/>
            </a:xfrm>
            <a:prstGeom prst="rect">
              <a:avLst/>
            </a:prstGeom>
            <a:grpFill/>
            <a:ln>
              <a:solidFill>
                <a:schemeClr val="tx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10" name="Group 109">
              <a:extLst>
                <a:ext uri="{FF2B5EF4-FFF2-40B4-BE49-F238E27FC236}">
                  <a16:creationId xmlns="" xmlns:a16="http://schemas.microsoft.com/office/drawing/2014/main" id="{0148A717-6F1E-4EF1-9FCB-7C8E25F7E509}"/>
                </a:ext>
              </a:extLst>
            </p:cNvPr>
            <p:cNvGrpSpPr/>
            <p:nvPr/>
          </p:nvGrpSpPr>
          <p:grpSpPr>
            <a:xfrm>
              <a:off x="8293100" y="3308350"/>
              <a:ext cx="127000" cy="762000"/>
              <a:chOff x="8445500" y="2698750"/>
              <a:chExt cx="127000" cy="762000"/>
            </a:xfrm>
            <a:grpFill/>
          </p:grpSpPr>
          <p:sp>
            <p:nvSpPr>
              <p:cNvPr id="128" name="Rectangle 127">
                <a:extLst>
                  <a:ext uri="{FF2B5EF4-FFF2-40B4-BE49-F238E27FC236}">
                    <a16:creationId xmlns="" xmlns:a16="http://schemas.microsoft.com/office/drawing/2014/main" id="{885DAEDB-7161-4391-A724-DC1954288891}"/>
                  </a:ext>
                </a:extLst>
              </p:cNvPr>
              <p:cNvSpPr/>
              <p:nvPr/>
            </p:nvSpPr>
            <p:spPr>
              <a:xfrm>
                <a:off x="8445500" y="2698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9" name="Rectangle 128">
                <a:extLst>
                  <a:ext uri="{FF2B5EF4-FFF2-40B4-BE49-F238E27FC236}">
                    <a16:creationId xmlns="" xmlns:a16="http://schemas.microsoft.com/office/drawing/2014/main" id="{C8089B24-19DE-4470-872E-9BFB4CFB93B3}"/>
                  </a:ext>
                </a:extLst>
              </p:cNvPr>
              <p:cNvSpPr/>
              <p:nvPr/>
            </p:nvSpPr>
            <p:spPr>
              <a:xfrm>
                <a:off x="8445500" y="2825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0" name="Rectangle 129">
                <a:extLst>
                  <a:ext uri="{FF2B5EF4-FFF2-40B4-BE49-F238E27FC236}">
                    <a16:creationId xmlns="" xmlns:a16="http://schemas.microsoft.com/office/drawing/2014/main" id="{0D5F033B-8B21-44AD-9D4B-2B171A89EBA3}"/>
                  </a:ext>
                </a:extLst>
              </p:cNvPr>
              <p:cNvSpPr/>
              <p:nvPr/>
            </p:nvSpPr>
            <p:spPr>
              <a:xfrm>
                <a:off x="8445500" y="2952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1" name="Rectangle 130">
                <a:extLst>
                  <a:ext uri="{FF2B5EF4-FFF2-40B4-BE49-F238E27FC236}">
                    <a16:creationId xmlns="" xmlns:a16="http://schemas.microsoft.com/office/drawing/2014/main" id="{54541EBB-23C9-4654-8D98-7AAB0AB363F9}"/>
                  </a:ext>
                </a:extLst>
              </p:cNvPr>
              <p:cNvSpPr/>
              <p:nvPr/>
            </p:nvSpPr>
            <p:spPr>
              <a:xfrm>
                <a:off x="8445500" y="3079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2" name="Rectangle 131">
                <a:extLst>
                  <a:ext uri="{FF2B5EF4-FFF2-40B4-BE49-F238E27FC236}">
                    <a16:creationId xmlns="" xmlns:a16="http://schemas.microsoft.com/office/drawing/2014/main" id="{5CFB1480-454E-44BA-9956-F87797EF98F1}"/>
                  </a:ext>
                </a:extLst>
              </p:cNvPr>
              <p:cNvSpPr/>
              <p:nvPr/>
            </p:nvSpPr>
            <p:spPr>
              <a:xfrm>
                <a:off x="8445500" y="3206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3" name="Rectangle 132">
                <a:extLst>
                  <a:ext uri="{FF2B5EF4-FFF2-40B4-BE49-F238E27FC236}">
                    <a16:creationId xmlns="" xmlns:a16="http://schemas.microsoft.com/office/drawing/2014/main" id="{56EF8EF4-6354-4E72-8954-FFC4A28B11D0}"/>
                  </a:ext>
                </a:extLst>
              </p:cNvPr>
              <p:cNvSpPr/>
              <p:nvPr/>
            </p:nvSpPr>
            <p:spPr>
              <a:xfrm>
                <a:off x="8445500" y="3333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11" name="Group 110">
              <a:extLst>
                <a:ext uri="{FF2B5EF4-FFF2-40B4-BE49-F238E27FC236}">
                  <a16:creationId xmlns="" xmlns:a16="http://schemas.microsoft.com/office/drawing/2014/main" id="{4BACB7CF-2544-48D9-8E05-7D331E5CF6C5}"/>
                </a:ext>
              </a:extLst>
            </p:cNvPr>
            <p:cNvGrpSpPr/>
            <p:nvPr/>
          </p:nvGrpSpPr>
          <p:grpSpPr>
            <a:xfrm>
              <a:off x="8293100" y="4070350"/>
              <a:ext cx="127000" cy="1524000"/>
              <a:chOff x="8445500" y="2698750"/>
              <a:chExt cx="127000" cy="1524000"/>
            </a:xfrm>
            <a:grpFill/>
          </p:grpSpPr>
          <p:sp>
            <p:nvSpPr>
              <p:cNvPr id="115" name="Rectangle 114">
                <a:extLst>
                  <a:ext uri="{FF2B5EF4-FFF2-40B4-BE49-F238E27FC236}">
                    <a16:creationId xmlns="" xmlns:a16="http://schemas.microsoft.com/office/drawing/2014/main" id="{C748B1A1-2773-45A0-9815-42904B38DD3E}"/>
                  </a:ext>
                </a:extLst>
              </p:cNvPr>
              <p:cNvSpPr/>
              <p:nvPr/>
            </p:nvSpPr>
            <p:spPr>
              <a:xfrm>
                <a:off x="8445500" y="2698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6" name="Rectangle 115">
                <a:extLst>
                  <a:ext uri="{FF2B5EF4-FFF2-40B4-BE49-F238E27FC236}">
                    <a16:creationId xmlns="" xmlns:a16="http://schemas.microsoft.com/office/drawing/2014/main" id="{74CD9AFA-CA89-4D5D-9566-8272BAF8370C}"/>
                  </a:ext>
                </a:extLst>
              </p:cNvPr>
              <p:cNvSpPr/>
              <p:nvPr/>
            </p:nvSpPr>
            <p:spPr>
              <a:xfrm>
                <a:off x="8445500" y="2825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7" name="Rectangle 116">
                <a:extLst>
                  <a:ext uri="{FF2B5EF4-FFF2-40B4-BE49-F238E27FC236}">
                    <a16:creationId xmlns="" xmlns:a16="http://schemas.microsoft.com/office/drawing/2014/main" id="{9DD1072E-6A14-4CFB-86E0-1820DB9767F2}"/>
                  </a:ext>
                </a:extLst>
              </p:cNvPr>
              <p:cNvSpPr/>
              <p:nvPr/>
            </p:nvSpPr>
            <p:spPr>
              <a:xfrm>
                <a:off x="8445500" y="2952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8" name="Rectangle 117">
                <a:extLst>
                  <a:ext uri="{FF2B5EF4-FFF2-40B4-BE49-F238E27FC236}">
                    <a16:creationId xmlns="" xmlns:a16="http://schemas.microsoft.com/office/drawing/2014/main" id="{E48578C2-E4AA-49DD-96CE-9A3F7AA6484E}"/>
                  </a:ext>
                </a:extLst>
              </p:cNvPr>
              <p:cNvSpPr/>
              <p:nvPr/>
            </p:nvSpPr>
            <p:spPr>
              <a:xfrm>
                <a:off x="8445500" y="3079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9" name="Rectangle 118">
                <a:extLst>
                  <a:ext uri="{FF2B5EF4-FFF2-40B4-BE49-F238E27FC236}">
                    <a16:creationId xmlns="" xmlns:a16="http://schemas.microsoft.com/office/drawing/2014/main" id="{6FBB6A76-20AB-4EE4-9782-8285B45DCC57}"/>
                  </a:ext>
                </a:extLst>
              </p:cNvPr>
              <p:cNvSpPr/>
              <p:nvPr/>
            </p:nvSpPr>
            <p:spPr>
              <a:xfrm>
                <a:off x="8445500" y="3206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0" name="Rectangle 119">
                <a:extLst>
                  <a:ext uri="{FF2B5EF4-FFF2-40B4-BE49-F238E27FC236}">
                    <a16:creationId xmlns="" xmlns:a16="http://schemas.microsoft.com/office/drawing/2014/main" id="{4B30ECC6-E762-4C24-88DA-246A3E036BFB}"/>
                  </a:ext>
                </a:extLst>
              </p:cNvPr>
              <p:cNvSpPr/>
              <p:nvPr/>
            </p:nvSpPr>
            <p:spPr>
              <a:xfrm>
                <a:off x="8445500" y="3333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121" name="Group 120">
                <a:extLst>
                  <a:ext uri="{FF2B5EF4-FFF2-40B4-BE49-F238E27FC236}">
                    <a16:creationId xmlns="" xmlns:a16="http://schemas.microsoft.com/office/drawing/2014/main" id="{D896481B-2C68-4143-952D-20EB67C44CAC}"/>
                  </a:ext>
                </a:extLst>
              </p:cNvPr>
              <p:cNvGrpSpPr/>
              <p:nvPr/>
            </p:nvGrpSpPr>
            <p:grpSpPr>
              <a:xfrm>
                <a:off x="8445500" y="3460750"/>
                <a:ext cx="127000" cy="762000"/>
                <a:chOff x="8445500" y="2698750"/>
                <a:chExt cx="127000" cy="762000"/>
              </a:xfrm>
              <a:grpFill/>
            </p:grpSpPr>
            <p:sp>
              <p:nvSpPr>
                <p:cNvPr id="122" name="Rectangle 121">
                  <a:extLst>
                    <a:ext uri="{FF2B5EF4-FFF2-40B4-BE49-F238E27FC236}">
                      <a16:creationId xmlns="" xmlns:a16="http://schemas.microsoft.com/office/drawing/2014/main" id="{4BF2C7AD-1765-43BE-935E-DF1C5930E06F}"/>
                    </a:ext>
                  </a:extLst>
                </p:cNvPr>
                <p:cNvSpPr/>
                <p:nvPr/>
              </p:nvSpPr>
              <p:spPr>
                <a:xfrm>
                  <a:off x="8445500" y="2698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alpha val="2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3" name="Rectangle 122">
                  <a:extLst>
                    <a:ext uri="{FF2B5EF4-FFF2-40B4-BE49-F238E27FC236}">
                      <a16:creationId xmlns="" xmlns:a16="http://schemas.microsoft.com/office/drawing/2014/main" id="{0575E2BD-7AB2-44B3-B6E6-1F68EE8D1876}"/>
                    </a:ext>
                  </a:extLst>
                </p:cNvPr>
                <p:cNvSpPr/>
                <p:nvPr/>
              </p:nvSpPr>
              <p:spPr>
                <a:xfrm>
                  <a:off x="8445500" y="2825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alpha val="2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4" name="Rectangle 123">
                  <a:extLst>
                    <a:ext uri="{FF2B5EF4-FFF2-40B4-BE49-F238E27FC236}">
                      <a16:creationId xmlns="" xmlns:a16="http://schemas.microsoft.com/office/drawing/2014/main" id="{2715857F-B723-4500-A944-0EFAB3D80FF8}"/>
                    </a:ext>
                  </a:extLst>
                </p:cNvPr>
                <p:cNvSpPr/>
                <p:nvPr/>
              </p:nvSpPr>
              <p:spPr>
                <a:xfrm>
                  <a:off x="8445500" y="2952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alpha val="2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5" name="Rectangle 124">
                  <a:extLst>
                    <a:ext uri="{FF2B5EF4-FFF2-40B4-BE49-F238E27FC236}">
                      <a16:creationId xmlns="" xmlns:a16="http://schemas.microsoft.com/office/drawing/2014/main" id="{41F290DC-773C-4E4D-95EC-1FAF6D542109}"/>
                    </a:ext>
                  </a:extLst>
                </p:cNvPr>
                <p:cNvSpPr/>
                <p:nvPr/>
              </p:nvSpPr>
              <p:spPr>
                <a:xfrm>
                  <a:off x="8445500" y="3079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alpha val="2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6" name="Rectangle 125">
                  <a:extLst>
                    <a:ext uri="{FF2B5EF4-FFF2-40B4-BE49-F238E27FC236}">
                      <a16:creationId xmlns="" xmlns:a16="http://schemas.microsoft.com/office/drawing/2014/main" id="{9C2BD6AE-4017-4222-BE68-5A5527B856CE}"/>
                    </a:ext>
                  </a:extLst>
                </p:cNvPr>
                <p:cNvSpPr/>
                <p:nvPr/>
              </p:nvSpPr>
              <p:spPr>
                <a:xfrm>
                  <a:off x="8445500" y="3206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alpha val="2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7" name="Rectangle 126">
                  <a:extLst>
                    <a:ext uri="{FF2B5EF4-FFF2-40B4-BE49-F238E27FC236}">
                      <a16:creationId xmlns="" xmlns:a16="http://schemas.microsoft.com/office/drawing/2014/main" id="{B08B10BC-4A0D-4B74-A2DF-2DF5E5D4CBF8}"/>
                    </a:ext>
                  </a:extLst>
                </p:cNvPr>
                <p:cNvSpPr/>
                <p:nvPr/>
              </p:nvSpPr>
              <p:spPr>
                <a:xfrm>
                  <a:off x="8445500" y="3333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alpha val="2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112" name="Rectangle 111">
              <a:extLst>
                <a:ext uri="{FF2B5EF4-FFF2-40B4-BE49-F238E27FC236}">
                  <a16:creationId xmlns="" xmlns:a16="http://schemas.microsoft.com/office/drawing/2014/main" id="{38257E61-C8C9-4B57-9A08-4168316C5B21}"/>
                </a:ext>
              </a:extLst>
            </p:cNvPr>
            <p:cNvSpPr/>
            <p:nvPr/>
          </p:nvSpPr>
          <p:spPr>
            <a:xfrm>
              <a:off x="8293100" y="5594350"/>
              <a:ext cx="127000" cy="127000"/>
            </a:xfrm>
            <a:prstGeom prst="rect">
              <a:avLst/>
            </a:prstGeom>
            <a:grpFill/>
            <a:ln>
              <a:solidFill>
                <a:schemeClr val="tx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="" xmlns:a16="http://schemas.microsoft.com/office/drawing/2014/main" id="{E5774C8B-101E-4E48-9B06-E2446739E4CE}"/>
                </a:ext>
              </a:extLst>
            </p:cNvPr>
            <p:cNvSpPr/>
            <p:nvPr/>
          </p:nvSpPr>
          <p:spPr>
            <a:xfrm>
              <a:off x="8293100" y="5721350"/>
              <a:ext cx="127000" cy="127000"/>
            </a:xfrm>
            <a:prstGeom prst="rect">
              <a:avLst/>
            </a:prstGeom>
            <a:grpFill/>
            <a:ln>
              <a:solidFill>
                <a:schemeClr val="tx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="" xmlns:a16="http://schemas.microsoft.com/office/drawing/2014/main" id="{09BE66D8-94F8-4C01-BF5F-FCA708328C18}"/>
                </a:ext>
              </a:extLst>
            </p:cNvPr>
            <p:cNvSpPr/>
            <p:nvPr/>
          </p:nvSpPr>
          <p:spPr>
            <a:xfrm>
              <a:off x="8293100" y="5848350"/>
              <a:ext cx="127000" cy="127000"/>
            </a:xfrm>
            <a:prstGeom prst="rect">
              <a:avLst/>
            </a:prstGeom>
            <a:grpFill/>
            <a:ln>
              <a:solidFill>
                <a:schemeClr val="tx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04" name="Line">
            <a:extLst>
              <a:ext uri="{FF2B5EF4-FFF2-40B4-BE49-F238E27FC236}">
                <a16:creationId xmlns="" xmlns:a16="http://schemas.microsoft.com/office/drawing/2014/main" id="{7FFA969E-967C-4CDF-988B-D9CA29946DDB}"/>
              </a:ext>
            </a:extLst>
          </p:cNvPr>
          <p:cNvSpPr/>
          <p:nvPr/>
        </p:nvSpPr>
        <p:spPr>
          <a:xfrm>
            <a:off x="2886076" y="1875822"/>
            <a:ext cx="3484787" cy="2643765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  <a:miter lim="400000"/>
          </a:ln>
        </p:spPr>
        <p:txBody>
          <a:bodyPr lIns="35719" tIns="35719" rIns="35719" bIns="35719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168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5" name="Line">
            <a:extLst>
              <a:ext uri="{FF2B5EF4-FFF2-40B4-BE49-F238E27FC236}">
                <a16:creationId xmlns="" xmlns:a16="http://schemas.microsoft.com/office/drawing/2014/main" id="{41F7EF4C-7DFA-465F-99D0-3E28A4B69460}"/>
              </a:ext>
            </a:extLst>
          </p:cNvPr>
          <p:cNvSpPr/>
          <p:nvPr/>
        </p:nvSpPr>
        <p:spPr>
          <a:xfrm flipV="1">
            <a:off x="2817496" y="2704931"/>
            <a:ext cx="3553367" cy="2755988"/>
          </a:xfrm>
          <a:prstGeom prst="line">
            <a:avLst/>
          </a:prstGeom>
          <a:ln w="38100">
            <a:solidFill>
              <a:schemeClr val="accent2">
                <a:lumMod val="50000"/>
              </a:schemeClr>
            </a:solidFill>
            <a:miter lim="400000"/>
          </a:ln>
        </p:spPr>
        <p:txBody>
          <a:bodyPr lIns="35719" tIns="35719" rIns="35719" bIns="35719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168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4" name="pasted-image.tif" descr="pasted-image.tif">
            <a:extLst>
              <a:ext uri="{FF2B5EF4-FFF2-40B4-BE49-F238E27FC236}">
                <a16:creationId xmlns="" xmlns:a16="http://schemas.microsoft.com/office/drawing/2014/main" id="{48D28DD6-7C45-4323-8700-81912C265D97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 flipH="1" flipV="1">
            <a:off x="5807235" y="2692936"/>
            <a:ext cx="1195835" cy="1828800"/>
          </a:xfrm>
          <a:prstGeom prst="rect">
            <a:avLst/>
          </a:prstGeom>
          <a:ln w="12700">
            <a:miter lim="400000"/>
          </a:ln>
        </p:spPr>
      </p:pic>
      <p:sp>
        <p:nvSpPr>
          <p:cNvPr id="138" name="Put a photosensor in front of object">
            <a:extLst>
              <a:ext uri="{FF2B5EF4-FFF2-40B4-BE49-F238E27FC236}">
                <a16:creationId xmlns="" xmlns:a16="http://schemas.microsoft.com/office/drawing/2014/main" id="{E462618E-785C-4BAD-ABBD-CF7AD8530034}"/>
              </a:ext>
            </a:extLst>
          </p:cNvPr>
          <p:cNvSpPr txBox="1"/>
          <p:nvPr/>
        </p:nvSpPr>
        <p:spPr>
          <a:xfrm>
            <a:off x="3124200" y="5318566"/>
            <a:ext cx="1956525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image plane</a:t>
            </a:r>
            <a:endParaRPr kumimoji="0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grpSp>
        <p:nvGrpSpPr>
          <p:cNvPr id="91" name="Group 90">
            <a:extLst>
              <a:ext uri="{FF2B5EF4-FFF2-40B4-BE49-F238E27FC236}">
                <a16:creationId xmlns="" xmlns:a16="http://schemas.microsoft.com/office/drawing/2014/main" id="{7EDE8BD6-FC99-4674-BCCB-F8F514C55516}"/>
              </a:ext>
            </a:extLst>
          </p:cNvPr>
          <p:cNvGrpSpPr/>
          <p:nvPr/>
        </p:nvGrpSpPr>
        <p:grpSpPr>
          <a:xfrm>
            <a:off x="4065809" y="1803319"/>
            <a:ext cx="68580" cy="3657600"/>
            <a:chOff x="8293100" y="2546350"/>
            <a:chExt cx="127000" cy="3429000"/>
          </a:xfrm>
          <a:solidFill>
            <a:schemeClr val="accent6"/>
          </a:solidFill>
        </p:grpSpPr>
        <p:sp>
          <p:nvSpPr>
            <p:cNvPr id="92" name="Rectangle 91">
              <a:extLst>
                <a:ext uri="{FF2B5EF4-FFF2-40B4-BE49-F238E27FC236}">
                  <a16:creationId xmlns="" xmlns:a16="http://schemas.microsoft.com/office/drawing/2014/main" id="{FE2B2DE4-775E-4B1D-9280-B20B1BB0ACE9}"/>
                </a:ext>
              </a:extLst>
            </p:cNvPr>
            <p:cNvSpPr/>
            <p:nvPr/>
          </p:nvSpPr>
          <p:spPr>
            <a:xfrm>
              <a:off x="8293100" y="2546350"/>
              <a:ext cx="127000" cy="127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3" name="Rectangle 92">
              <a:extLst>
                <a:ext uri="{FF2B5EF4-FFF2-40B4-BE49-F238E27FC236}">
                  <a16:creationId xmlns="" xmlns:a16="http://schemas.microsoft.com/office/drawing/2014/main" id="{14AA44B6-BAA6-4833-B71A-40B969212F9B}"/>
                </a:ext>
              </a:extLst>
            </p:cNvPr>
            <p:cNvSpPr/>
            <p:nvPr/>
          </p:nvSpPr>
          <p:spPr>
            <a:xfrm>
              <a:off x="8293100" y="2673350"/>
              <a:ext cx="127000" cy="127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4" name="Rectangle 93">
              <a:extLst>
                <a:ext uri="{FF2B5EF4-FFF2-40B4-BE49-F238E27FC236}">
                  <a16:creationId xmlns="" xmlns:a16="http://schemas.microsoft.com/office/drawing/2014/main" id="{A96B77D9-B3E8-4FF4-A3DD-6E51CE065A55}"/>
                </a:ext>
              </a:extLst>
            </p:cNvPr>
            <p:cNvSpPr/>
            <p:nvPr/>
          </p:nvSpPr>
          <p:spPr>
            <a:xfrm>
              <a:off x="8293100" y="2800350"/>
              <a:ext cx="127000" cy="127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5" name="Rectangle 94">
              <a:extLst>
                <a:ext uri="{FF2B5EF4-FFF2-40B4-BE49-F238E27FC236}">
                  <a16:creationId xmlns="" xmlns:a16="http://schemas.microsoft.com/office/drawing/2014/main" id="{EA3259AF-5AFD-4D10-B270-FD18AA508038}"/>
                </a:ext>
              </a:extLst>
            </p:cNvPr>
            <p:cNvSpPr/>
            <p:nvPr/>
          </p:nvSpPr>
          <p:spPr>
            <a:xfrm>
              <a:off x="8293100" y="2927350"/>
              <a:ext cx="127000" cy="127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6" name="Rectangle 95">
              <a:extLst>
                <a:ext uri="{FF2B5EF4-FFF2-40B4-BE49-F238E27FC236}">
                  <a16:creationId xmlns="" xmlns:a16="http://schemas.microsoft.com/office/drawing/2014/main" id="{40539D34-4C9C-4ADC-A53A-D910551BAE83}"/>
                </a:ext>
              </a:extLst>
            </p:cNvPr>
            <p:cNvSpPr/>
            <p:nvPr/>
          </p:nvSpPr>
          <p:spPr>
            <a:xfrm>
              <a:off x="8293100" y="3054350"/>
              <a:ext cx="127000" cy="127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7" name="Rectangle 96">
              <a:extLst>
                <a:ext uri="{FF2B5EF4-FFF2-40B4-BE49-F238E27FC236}">
                  <a16:creationId xmlns="" xmlns:a16="http://schemas.microsoft.com/office/drawing/2014/main" id="{D06FD3A2-9955-4E70-AA48-864521FD4185}"/>
                </a:ext>
              </a:extLst>
            </p:cNvPr>
            <p:cNvSpPr/>
            <p:nvPr/>
          </p:nvSpPr>
          <p:spPr>
            <a:xfrm>
              <a:off x="8293100" y="3181350"/>
              <a:ext cx="127000" cy="127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98" name="Group 97">
              <a:extLst>
                <a:ext uri="{FF2B5EF4-FFF2-40B4-BE49-F238E27FC236}">
                  <a16:creationId xmlns="" xmlns:a16="http://schemas.microsoft.com/office/drawing/2014/main" id="{46164E4A-F257-4DAE-A97D-FD2FE2D276F6}"/>
                </a:ext>
              </a:extLst>
            </p:cNvPr>
            <p:cNvGrpSpPr/>
            <p:nvPr/>
          </p:nvGrpSpPr>
          <p:grpSpPr>
            <a:xfrm>
              <a:off x="8293100" y="3308350"/>
              <a:ext cx="127000" cy="762000"/>
              <a:chOff x="8445500" y="2698750"/>
              <a:chExt cx="127000" cy="762000"/>
            </a:xfrm>
            <a:grpFill/>
          </p:grpSpPr>
          <p:sp>
            <p:nvSpPr>
              <p:cNvPr id="153" name="Rectangle 152">
                <a:extLst>
                  <a:ext uri="{FF2B5EF4-FFF2-40B4-BE49-F238E27FC236}">
                    <a16:creationId xmlns="" xmlns:a16="http://schemas.microsoft.com/office/drawing/2014/main" id="{9E7C4DCF-F5CC-4B45-85D0-81063724915D}"/>
                  </a:ext>
                </a:extLst>
              </p:cNvPr>
              <p:cNvSpPr/>
              <p:nvPr/>
            </p:nvSpPr>
            <p:spPr>
              <a:xfrm>
                <a:off x="8445500" y="2698750"/>
                <a:ext cx="127000" cy="127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4" name="Rectangle 153">
                <a:extLst>
                  <a:ext uri="{FF2B5EF4-FFF2-40B4-BE49-F238E27FC236}">
                    <a16:creationId xmlns="" xmlns:a16="http://schemas.microsoft.com/office/drawing/2014/main" id="{574DABF4-86CB-40EA-B2C9-6F0247A60C71}"/>
                  </a:ext>
                </a:extLst>
              </p:cNvPr>
              <p:cNvSpPr/>
              <p:nvPr/>
            </p:nvSpPr>
            <p:spPr>
              <a:xfrm>
                <a:off x="8445500" y="2825750"/>
                <a:ext cx="127000" cy="127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5" name="Rectangle 154">
                <a:extLst>
                  <a:ext uri="{FF2B5EF4-FFF2-40B4-BE49-F238E27FC236}">
                    <a16:creationId xmlns="" xmlns:a16="http://schemas.microsoft.com/office/drawing/2014/main" id="{63308DFC-138F-4B07-95C5-7C51EA1FF7A5}"/>
                  </a:ext>
                </a:extLst>
              </p:cNvPr>
              <p:cNvSpPr/>
              <p:nvPr/>
            </p:nvSpPr>
            <p:spPr>
              <a:xfrm>
                <a:off x="8445500" y="2952750"/>
                <a:ext cx="127000" cy="127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6" name="Rectangle 155">
                <a:extLst>
                  <a:ext uri="{FF2B5EF4-FFF2-40B4-BE49-F238E27FC236}">
                    <a16:creationId xmlns="" xmlns:a16="http://schemas.microsoft.com/office/drawing/2014/main" id="{BCC5B7AA-6BAE-49AE-B23B-217DB577E9C1}"/>
                  </a:ext>
                </a:extLst>
              </p:cNvPr>
              <p:cNvSpPr/>
              <p:nvPr/>
            </p:nvSpPr>
            <p:spPr>
              <a:xfrm>
                <a:off x="8445500" y="3079750"/>
                <a:ext cx="127000" cy="127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7" name="Rectangle 156">
                <a:extLst>
                  <a:ext uri="{FF2B5EF4-FFF2-40B4-BE49-F238E27FC236}">
                    <a16:creationId xmlns="" xmlns:a16="http://schemas.microsoft.com/office/drawing/2014/main" id="{38A7628E-9FBB-49FA-9811-9963D042D6FD}"/>
                  </a:ext>
                </a:extLst>
              </p:cNvPr>
              <p:cNvSpPr/>
              <p:nvPr/>
            </p:nvSpPr>
            <p:spPr>
              <a:xfrm>
                <a:off x="8445500" y="3206750"/>
                <a:ext cx="127000" cy="127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8" name="Rectangle 157">
                <a:extLst>
                  <a:ext uri="{FF2B5EF4-FFF2-40B4-BE49-F238E27FC236}">
                    <a16:creationId xmlns="" xmlns:a16="http://schemas.microsoft.com/office/drawing/2014/main" id="{4DE9D07B-741F-40BA-A653-D5A0B85DB030}"/>
                  </a:ext>
                </a:extLst>
              </p:cNvPr>
              <p:cNvSpPr/>
              <p:nvPr/>
            </p:nvSpPr>
            <p:spPr>
              <a:xfrm>
                <a:off x="8445500" y="3333750"/>
                <a:ext cx="127000" cy="127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99" name="Group 98">
              <a:extLst>
                <a:ext uri="{FF2B5EF4-FFF2-40B4-BE49-F238E27FC236}">
                  <a16:creationId xmlns="" xmlns:a16="http://schemas.microsoft.com/office/drawing/2014/main" id="{7940BF73-8601-45BF-BCBA-53E1C083B784}"/>
                </a:ext>
              </a:extLst>
            </p:cNvPr>
            <p:cNvGrpSpPr/>
            <p:nvPr/>
          </p:nvGrpSpPr>
          <p:grpSpPr>
            <a:xfrm>
              <a:off x="8293100" y="4070350"/>
              <a:ext cx="127000" cy="1524000"/>
              <a:chOff x="8445500" y="2698750"/>
              <a:chExt cx="127000" cy="1524000"/>
            </a:xfrm>
            <a:grpFill/>
          </p:grpSpPr>
          <p:sp>
            <p:nvSpPr>
              <p:cNvPr id="140" name="Rectangle 139">
                <a:extLst>
                  <a:ext uri="{FF2B5EF4-FFF2-40B4-BE49-F238E27FC236}">
                    <a16:creationId xmlns="" xmlns:a16="http://schemas.microsoft.com/office/drawing/2014/main" id="{20A4FD41-72CC-49B8-9CE6-5561FC2A7E2D}"/>
                  </a:ext>
                </a:extLst>
              </p:cNvPr>
              <p:cNvSpPr/>
              <p:nvPr/>
            </p:nvSpPr>
            <p:spPr>
              <a:xfrm>
                <a:off x="8445500" y="2698750"/>
                <a:ext cx="127000" cy="127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1" name="Rectangle 140">
                <a:extLst>
                  <a:ext uri="{FF2B5EF4-FFF2-40B4-BE49-F238E27FC236}">
                    <a16:creationId xmlns="" xmlns:a16="http://schemas.microsoft.com/office/drawing/2014/main" id="{BC40E034-8BB4-4064-8B06-17EF5C679055}"/>
                  </a:ext>
                </a:extLst>
              </p:cNvPr>
              <p:cNvSpPr/>
              <p:nvPr/>
            </p:nvSpPr>
            <p:spPr>
              <a:xfrm>
                <a:off x="8445500" y="2825750"/>
                <a:ext cx="127000" cy="127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2" name="Rectangle 141">
                <a:extLst>
                  <a:ext uri="{FF2B5EF4-FFF2-40B4-BE49-F238E27FC236}">
                    <a16:creationId xmlns="" xmlns:a16="http://schemas.microsoft.com/office/drawing/2014/main" id="{374216F7-2B79-4F65-B8DF-8646B2DA5319}"/>
                  </a:ext>
                </a:extLst>
              </p:cNvPr>
              <p:cNvSpPr/>
              <p:nvPr/>
            </p:nvSpPr>
            <p:spPr>
              <a:xfrm>
                <a:off x="8445500" y="2952750"/>
                <a:ext cx="127000" cy="127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3" name="Rectangle 142">
                <a:extLst>
                  <a:ext uri="{FF2B5EF4-FFF2-40B4-BE49-F238E27FC236}">
                    <a16:creationId xmlns="" xmlns:a16="http://schemas.microsoft.com/office/drawing/2014/main" id="{C99BCE14-0F73-499A-BAB5-4917E57A5321}"/>
                  </a:ext>
                </a:extLst>
              </p:cNvPr>
              <p:cNvSpPr/>
              <p:nvPr/>
            </p:nvSpPr>
            <p:spPr>
              <a:xfrm>
                <a:off x="8445500" y="3079750"/>
                <a:ext cx="127000" cy="127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4" name="Rectangle 143">
                <a:extLst>
                  <a:ext uri="{FF2B5EF4-FFF2-40B4-BE49-F238E27FC236}">
                    <a16:creationId xmlns="" xmlns:a16="http://schemas.microsoft.com/office/drawing/2014/main" id="{B5F378B9-AE35-44A5-8DEA-6DF50F6B8D13}"/>
                  </a:ext>
                </a:extLst>
              </p:cNvPr>
              <p:cNvSpPr/>
              <p:nvPr/>
            </p:nvSpPr>
            <p:spPr>
              <a:xfrm>
                <a:off x="8445500" y="3206750"/>
                <a:ext cx="127000" cy="127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5" name="Rectangle 144">
                <a:extLst>
                  <a:ext uri="{FF2B5EF4-FFF2-40B4-BE49-F238E27FC236}">
                    <a16:creationId xmlns="" xmlns:a16="http://schemas.microsoft.com/office/drawing/2014/main" id="{F854DCD0-6E66-4200-8643-4BB786B63CDD}"/>
                  </a:ext>
                </a:extLst>
              </p:cNvPr>
              <p:cNvSpPr/>
              <p:nvPr/>
            </p:nvSpPr>
            <p:spPr>
              <a:xfrm>
                <a:off x="8445500" y="3333750"/>
                <a:ext cx="127000" cy="127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146" name="Group 145">
                <a:extLst>
                  <a:ext uri="{FF2B5EF4-FFF2-40B4-BE49-F238E27FC236}">
                    <a16:creationId xmlns="" xmlns:a16="http://schemas.microsoft.com/office/drawing/2014/main" id="{FBA4ADAA-4C42-42C9-AF7E-A09B79BF7A29}"/>
                  </a:ext>
                </a:extLst>
              </p:cNvPr>
              <p:cNvGrpSpPr/>
              <p:nvPr/>
            </p:nvGrpSpPr>
            <p:grpSpPr>
              <a:xfrm>
                <a:off x="8445500" y="3460750"/>
                <a:ext cx="127000" cy="762000"/>
                <a:chOff x="8445500" y="2698750"/>
                <a:chExt cx="127000" cy="762000"/>
              </a:xfrm>
              <a:grpFill/>
            </p:grpSpPr>
            <p:sp>
              <p:nvSpPr>
                <p:cNvPr id="147" name="Rectangle 146">
                  <a:extLst>
                    <a:ext uri="{FF2B5EF4-FFF2-40B4-BE49-F238E27FC236}">
                      <a16:creationId xmlns="" xmlns:a16="http://schemas.microsoft.com/office/drawing/2014/main" id="{A3927889-5764-47F4-A54D-F79DAE13AD88}"/>
                    </a:ext>
                  </a:extLst>
                </p:cNvPr>
                <p:cNvSpPr/>
                <p:nvPr/>
              </p:nvSpPr>
              <p:spPr>
                <a:xfrm>
                  <a:off x="8445500" y="2698750"/>
                  <a:ext cx="127000" cy="1270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48" name="Rectangle 147">
                  <a:extLst>
                    <a:ext uri="{FF2B5EF4-FFF2-40B4-BE49-F238E27FC236}">
                      <a16:creationId xmlns="" xmlns:a16="http://schemas.microsoft.com/office/drawing/2014/main" id="{64764455-8847-4391-B181-6054704B1583}"/>
                    </a:ext>
                  </a:extLst>
                </p:cNvPr>
                <p:cNvSpPr/>
                <p:nvPr/>
              </p:nvSpPr>
              <p:spPr>
                <a:xfrm>
                  <a:off x="8445500" y="2825750"/>
                  <a:ext cx="127000" cy="1270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49" name="Rectangle 148">
                  <a:extLst>
                    <a:ext uri="{FF2B5EF4-FFF2-40B4-BE49-F238E27FC236}">
                      <a16:creationId xmlns="" xmlns:a16="http://schemas.microsoft.com/office/drawing/2014/main" id="{468905F2-71C4-411B-924A-B1BD9CDD6363}"/>
                    </a:ext>
                  </a:extLst>
                </p:cNvPr>
                <p:cNvSpPr/>
                <p:nvPr/>
              </p:nvSpPr>
              <p:spPr>
                <a:xfrm>
                  <a:off x="8445500" y="2952750"/>
                  <a:ext cx="127000" cy="1270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50" name="Rectangle 149">
                  <a:extLst>
                    <a:ext uri="{FF2B5EF4-FFF2-40B4-BE49-F238E27FC236}">
                      <a16:creationId xmlns="" xmlns:a16="http://schemas.microsoft.com/office/drawing/2014/main" id="{48A93C53-EB6D-4A72-9FF2-95967679C094}"/>
                    </a:ext>
                  </a:extLst>
                </p:cNvPr>
                <p:cNvSpPr/>
                <p:nvPr/>
              </p:nvSpPr>
              <p:spPr>
                <a:xfrm>
                  <a:off x="8445500" y="3079750"/>
                  <a:ext cx="127000" cy="1270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51" name="Rectangle 150">
                  <a:extLst>
                    <a:ext uri="{FF2B5EF4-FFF2-40B4-BE49-F238E27FC236}">
                      <a16:creationId xmlns="" xmlns:a16="http://schemas.microsoft.com/office/drawing/2014/main" id="{582F48D3-7B9A-4546-81B1-EA9ADB8C82AE}"/>
                    </a:ext>
                  </a:extLst>
                </p:cNvPr>
                <p:cNvSpPr/>
                <p:nvPr/>
              </p:nvSpPr>
              <p:spPr>
                <a:xfrm>
                  <a:off x="8445500" y="3206750"/>
                  <a:ext cx="127000" cy="1270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52" name="Rectangle 151">
                  <a:extLst>
                    <a:ext uri="{FF2B5EF4-FFF2-40B4-BE49-F238E27FC236}">
                      <a16:creationId xmlns="" xmlns:a16="http://schemas.microsoft.com/office/drawing/2014/main" id="{1AF25600-5AE8-488E-BCCB-04A431410A9B}"/>
                    </a:ext>
                  </a:extLst>
                </p:cNvPr>
                <p:cNvSpPr/>
                <p:nvPr/>
              </p:nvSpPr>
              <p:spPr>
                <a:xfrm>
                  <a:off x="8445500" y="3333750"/>
                  <a:ext cx="127000" cy="1270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106" name="Rectangle 105">
              <a:extLst>
                <a:ext uri="{FF2B5EF4-FFF2-40B4-BE49-F238E27FC236}">
                  <a16:creationId xmlns="" xmlns:a16="http://schemas.microsoft.com/office/drawing/2014/main" id="{4B8ECA10-F6E7-4AA3-A233-37025CBA6336}"/>
                </a:ext>
              </a:extLst>
            </p:cNvPr>
            <p:cNvSpPr/>
            <p:nvPr/>
          </p:nvSpPr>
          <p:spPr>
            <a:xfrm>
              <a:off x="8293100" y="5594350"/>
              <a:ext cx="127000" cy="127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="" xmlns:a16="http://schemas.microsoft.com/office/drawing/2014/main" id="{2237E534-CBA0-4792-9E14-F27FCA6D3D18}"/>
                </a:ext>
              </a:extLst>
            </p:cNvPr>
            <p:cNvSpPr/>
            <p:nvPr/>
          </p:nvSpPr>
          <p:spPr>
            <a:xfrm>
              <a:off x="8293100" y="5721350"/>
              <a:ext cx="127000" cy="127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9" name="Rectangle 138">
              <a:extLst>
                <a:ext uri="{FF2B5EF4-FFF2-40B4-BE49-F238E27FC236}">
                  <a16:creationId xmlns="" xmlns:a16="http://schemas.microsoft.com/office/drawing/2014/main" id="{675A9DE8-4624-4948-9AC5-58BEBCC41BFC}"/>
                </a:ext>
              </a:extLst>
            </p:cNvPr>
            <p:cNvSpPr/>
            <p:nvPr/>
          </p:nvSpPr>
          <p:spPr>
            <a:xfrm>
              <a:off x="8293100" y="5848350"/>
              <a:ext cx="127000" cy="127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59" name="Put a photosensor in front of object">
            <a:extLst>
              <a:ext uri="{FF2B5EF4-FFF2-40B4-BE49-F238E27FC236}">
                <a16:creationId xmlns="" xmlns:a16="http://schemas.microsoft.com/office/drawing/2014/main" id="{BF54CA62-2CEF-4043-BA64-8E3AF17CACA9}"/>
              </a:ext>
            </a:extLst>
          </p:cNvPr>
          <p:cNvSpPr txBox="1"/>
          <p:nvPr/>
        </p:nvSpPr>
        <p:spPr>
          <a:xfrm>
            <a:off x="3877517" y="5867400"/>
            <a:ext cx="1669574" cy="8107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focal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length f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cxnSp>
        <p:nvCxnSpPr>
          <p:cNvPr id="161" name="Straight Arrow Connector 160">
            <a:extLst>
              <a:ext uri="{FF2B5EF4-FFF2-40B4-BE49-F238E27FC236}">
                <a16:creationId xmlns="" xmlns:a16="http://schemas.microsoft.com/office/drawing/2014/main" id="{186FCB59-7E79-486A-A8FB-4CC35815D74D}"/>
              </a:ext>
            </a:extLst>
          </p:cNvPr>
          <p:cNvCxnSpPr>
            <a:cxnSpLocks/>
          </p:cNvCxnSpPr>
          <p:nvPr/>
        </p:nvCxnSpPr>
        <p:spPr>
          <a:xfrm>
            <a:off x="4134389" y="5867400"/>
            <a:ext cx="1074449" cy="0"/>
          </a:xfrm>
          <a:prstGeom prst="straightConnector1">
            <a:avLst/>
          </a:prstGeom>
          <a:ln w="3810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2" name="pasted-image.tif" descr="pasted-image.tif">
            <a:extLst>
              <a:ext uri="{FF2B5EF4-FFF2-40B4-BE49-F238E27FC236}">
                <a16:creationId xmlns="" xmlns:a16="http://schemas.microsoft.com/office/drawing/2014/main" id="{E5398036-EE70-43DA-B8C5-71900906ED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 flipH="1" flipV="1">
            <a:off x="3516469" y="2711591"/>
            <a:ext cx="1195835" cy="1828800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136" name="Straight Arrow Connector 135">
            <a:extLst>
              <a:ext uri="{FF2B5EF4-FFF2-40B4-BE49-F238E27FC236}">
                <a16:creationId xmlns="" xmlns:a16="http://schemas.microsoft.com/office/drawing/2014/main" id="{186FCB59-7E79-486A-A8FB-4CC35815D74D}"/>
              </a:ext>
            </a:extLst>
          </p:cNvPr>
          <p:cNvCxnSpPr>
            <a:cxnSpLocks/>
          </p:cNvCxnSpPr>
          <p:nvPr/>
        </p:nvCxnSpPr>
        <p:spPr>
          <a:xfrm>
            <a:off x="5296413" y="5867400"/>
            <a:ext cx="1074449" cy="0"/>
          </a:xfrm>
          <a:prstGeom prst="straightConnector1">
            <a:avLst/>
          </a:prstGeom>
          <a:ln w="3810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Put a photosensor in front of object">
            <a:extLst>
              <a:ext uri="{FF2B5EF4-FFF2-40B4-BE49-F238E27FC236}">
                <a16:creationId xmlns="" xmlns:a16="http://schemas.microsoft.com/office/drawing/2014/main" id="{BF54CA62-2CEF-4043-BA64-8E3AF17CACA9}"/>
              </a:ext>
            </a:extLst>
          </p:cNvPr>
          <p:cNvSpPr txBox="1"/>
          <p:nvPr/>
        </p:nvSpPr>
        <p:spPr>
          <a:xfrm>
            <a:off x="5036026" y="5867400"/>
            <a:ext cx="1669574" cy="8107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focal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length f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165" name="Put a photosensor in front of object">
            <a:extLst>
              <a:ext uri="{FF2B5EF4-FFF2-40B4-BE49-F238E27FC236}">
                <a16:creationId xmlns="" xmlns:a16="http://schemas.microsoft.com/office/drawing/2014/main" id="{E462618E-785C-4BAD-ABBD-CF7AD8530034}"/>
              </a:ext>
            </a:extLst>
          </p:cNvPr>
          <p:cNvSpPr txBox="1"/>
          <p:nvPr/>
        </p:nvSpPr>
        <p:spPr>
          <a:xfrm>
            <a:off x="5410200" y="5334000"/>
            <a:ext cx="1956525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sensor plane</a:t>
            </a:r>
            <a:endParaRPr kumimoji="0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067026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arallelogram 4"/>
          <p:cNvSpPr/>
          <p:nvPr/>
        </p:nvSpPr>
        <p:spPr>
          <a:xfrm rot="19253717">
            <a:off x="2666460" y="3738457"/>
            <a:ext cx="4564743" cy="1787156"/>
          </a:xfrm>
          <a:prstGeom prst="parallelogram">
            <a:avLst>
              <a:gd name="adj" fmla="val 79634"/>
            </a:avLst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Perspective </a:t>
            </a:r>
            <a:r>
              <a:rPr lang="en-US" dirty="0"/>
              <a:t>projection</a:t>
            </a:r>
            <a:endParaRPr b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Perspective projection </a:t>
            </a:r>
            <a:r>
              <a:rPr lang="en-US" dirty="0"/>
              <a:t>(also known as </a:t>
            </a:r>
            <a:r>
              <a:rPr lang="en-US" b="1" dirty="0"/>
              <a:t>perspective transformation</a:t>
            </a:r>
            <a:r>
              <a:rPr lang="en-US" dirty="0"/>
              <a:t>)</a:t>
            </a:r>
            <a:r>
              <a:rPr lang="en-US" b="1" dirty="0"/>
              <a:t> </a:t>
            </a:r>
            <a:r>
              <a:rPr lang="en-US" dirty="0"/>
              <a:t>is a linear projection where three dimensional objects are projected on the image plane.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157D4CA9-1631-42DC-B4E5-0FE09FF61A71}"/>
              </a:ext>
            </a:extLst>
          </p:cNvPr>
          <p:cNvGrpSpPr/>
          <p:nvPr/>
        </p:nvGrpSpPr>
        <p:grpSpPr>
          <a:xfrm>
            <a:off x="1005387" y="2209800"/>
            <a:ext cx="7133226" cy="3845217"/>
            <a:chOff x="1790606" y="1500385"/>
            <a:chExt cx="8773861" cy="3547209"/>
          </a:xfrm>
        </p:grpSpPr>
        <p:sp>
          <p:nvSpPr>
            <p:cNvPr id="136" name="Line">
              <a:extLst>
                <a:ext uri="{FF2B5EF4-FFF2-40B4-BE49-F238E27FC236}">
                  <a16:creationId xmlns="" xmlns:a16="http://schemas.microsoft.com/office/drawing/2014/main" id="{4053C74D-0C1E-4E37-B89B-C2E894620E4A}"/>
                </a:ext>
              </a:extLst>
            </p:cNvPr>
            <p:cNvSpPr/>
            <p:nvPr/>
          </p:nvSpPr>
          <p:spPr>
            <a:xfrm flipV="1">
              <a:off x="3494729" y="3796768"/>
              <a:ext cx="1651822" cy="3529"/>
            </a:xfrm>
            <a:prstGeom prst="line">
              <a:avLst/>
            </a:prstGeom>
            <a:ln w="12700">
              <a:solidFill>
                <a:srgbClr val="000000"/>
              </a:solidFill>
              <a:miter lim="400000"/>
            </a:ln>
          </p:spPr>
          <p:txBody>
            <a:bodyPr lIns="35719" tIns="35719" rIns="35719" bIns="35719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endParaRPr>
            </a:p>
          </p:txBody>
        </p:sp>
        <p:sp>
          <p:nvSpPr>
            <p:cNvPr id="137" name="Line">
              <a:extLst>
                <a:ext uri="{FF2B5EF4-FFF2-40B4-BE49-F238E27FC236}">
                  <a16:creationId xmlns="" xmlns:a16="http://schemas.microsoft.com/office/drawing/2014/main" id="{F098C4E3-7DC6-4D04-9185-2E87AF24C689}"/>
                </a:ext>
              </a:extLst>
            </p:cNvPr>
            <p:cNvSpPr/>
            <p:nvPr/>
          </p:nvSpPr>
          <p:spPr>
            <a:xfrm flipV="1">
              <a:off x="3513639" y="1745553"/>
              <a:ext cx="1" cy="2044763"/>
            </a:xfrm>
            <a:prstGeom prst="line">
              <a:avLst/>
            </a:prstGeom>
            <a:ln w="12700">
              <a:solidFill>
                <a:srgbClr val="000000"/>
              </a:solidFill>
              <a:miter lim="400000"/>
              <a:tailEnd type="stealth"/>
            </a:ln>
          </p:spPr>
          <p:txBody>
            <a:bodyPr lIns="35719" tIns="35719" rIns="35719" bIns="35719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endParaRPr>
            </a:p>
          </p:txBody>
        </p:sp>
        <p:sp>
          <p:nvSpPr>
            <p:cNvPr id="160" name="Line">
              <a:extLst>
                <a:ext uri="{FF2B5EF4-FFF2-40B4-BE49-F238E27FC236}">
                  <a16:creationId xmlns="" xmlns:a16="http://schemas.microsoft.com/office/drawing/2014/main" id="{C7D00097-9B7E-421A-915E-9E49FB994126}"/>
                </a:ext>
              </a:extLst>
            </p:cNvPr>
            <p:cNvSpPr/>
            <p:nvPr/>
          </p:nvSpPr>
          <p:spPr>
            <a:xfrm flipV="1">
              <a:off x="1790606" y="2799937"/>
              <a:ext cx="3453124" cy="1993662"/>
            </a:xfrm>
            <a:prstGeom prst="line">
              <a:avLst/>
            </a:prstGeom>
            <a:ln w="12700">
              <a:solidFill>
                <a:srgbClr val="000000"/>
              </a:solidFill>
              <a:miter lim="400000"/>
              <a:tailEnd type="stealth"/>
            </a:ln>
          </p:spPr>
          <p:txBody>
            <a:bodyPr lIns="35719" tIns="35719" rIns="35719" bIns="35719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endParaRPr>
            </a:p>
          </p:txBody>
        </p:sp>
        <p:sp>
          <p:nvSpPr>
            <p:cNvPr id="166" name="Line">
              <a:extLst>
                <a:ext uri="{FF2B5EF4-FFF2-40B4-BE49-F238E27FC236}">
                  <a16:creationId xmlns="" xmlns:a16="http://schemas.microsoft.com/office/drawing/2014/main" id="{563A18B1-D9A2-4459-8742-E0B3C57CAD93}"/>
                </a:ext>
              </a:extLst>
            </p:cNvPr>
            <p:cNvSpPr/>
            <p:nvPr/>
          </p:nvSpPr>
          <p:spPr>
            <a:xfrm>
              <a:off x="6606558" y="3800296"/>
              <a:ext cx="3239113" cy="1"/>
            </a:xfrm>
            <a:prstGeom prst="line">
              <a:avLst/>
            </a:prstGeom>
            <a:ln w="12700">
              <a:solidFill>
                <a:srgbClr val="000000"/>
              </a:solidFill>
              <a:miter lim="400000"/>
              <a:headEnd type="oval"/>
              <a:tailEnd type="stealth"/>
            </a:ln>
          </p:spPr>
          <p:txBody>
            <a:bodyPr lIns="35719" tIns="35719" rIns="35719" bIns="35719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endParaRPr>
            </a:p>
          </p:txBody>
        </p:sp>
        <p:sp>
          <p:nvSpPr>
            <p:cNvPr id="167" name="Line">
              <a:extLst>
                <a:ext uri="{FF2B5EF4-FFF2-40B4-BE49-F238E27FC236}">
                  <a16:creationId xmlns="" xmlns:a16="http://schemas.microsoft.com/office/drawing/2014/main" id="{F9AFD745-473A-4C83-BC0F-2D5FB10538F9}"/>
                </a:ext>
              </a:extLst>
            </p:cNvPr>
            <p:cNvSpPr/>
            <p:nvPr/>
          </p:nvSpPr>
          <p:spPr>
            <a:xfrm flipV="1">
              <a:off x="3517111" y="3434011"/>
              <a:ext cx="1849131" cy="358433"/>
            </a:xfrm>
            <a:prstGeom prst="line">
              <a:avLst/>
            </a:prstGeom>
            <a:ln w="25400">
              <a:solidFill>
                <a:srgbClr val="000000"/>
              </a:solidFill>
              <a:miter lim="400000"/>
              <a:headEnd type="oval"/>
            </a:ln>
          </p:spPr>
          <p:txBody>
            <a:bodyPr lIns="35719" tIns="35719" rIns="35719" bIns="35719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endParaRPr>
            </a:p>
          </p:txBody>
        </p:sp>
        <p:sp>
          <p:nvSpPr>
            <p:cNvPr id="168" name="Line">
              <a:extLst>
                <a:ext uri="{FF2B5EF4-FFF2-40B4-BE49-F238E27FC236}">
                  <a16:creationId xmlns="" xmlns:a16="http://schemas.microsoft.com/office/drawing/2014/main" id="{F8E5F405-8FDE-4994-8F2A-0036CAF4A41D}"/>
                </a:ext>
              </a:extLst>
            </p:cNvPr>
            <p:cNvSpPr/>
            <p:nvPr/>
          </p:nvSpPr>
          <p:spPr>
            <a:xfrm flipV="1">
              <a:off x="6047061" y="2537008"/>
              <a:ext cx="4345834" cy="789443"/>
            </a:xfrm>
            <a:prstGeom prst="line">
              <a:avLst/>
            </a:prstGeom>
            <a:ln w="25400">
              <a:solidFill>
                <a:srgbClr val="000000"/>
              </a:solidFill>
              <a:miter lim="400000"/>
              <a:headEnd type="oval"/>
              <a:tailEnd type="oval"/>
            </a:ln>
          </p:spPr>
          <p:txBody>
            <a:bodyPr lIns="35719" tIns="35719" rIns="35719" bIns="35719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endParaRPr>
            </a:p>
          </p:txBody>
        </p:sp>
        <p:sp>
          <p:nvSpPr>
            <p:cNvPr id="169" name="camera center">
              <a:extLst>
                <a:ext uri="{FF2B5EF4-FFF2-40B4-BE49-F238E27FC236}">
                  <a16:creationId xmlns="" xmlns:a16="http://schemas.microsoft.com/office/drawing/2014/main" id="{6CEC997B-B61E-486F-9E34-37D1F9355AEC}"/>
                </a:ext>
              </a:extLst>
            </p:cNvPr>
            <p:cNvSpPr txBox="1"/>
            <p:nvPr/>
          </p:nvSpPr>
          <p:spPr>
            <a:xfrm>
              <a:off x="3476053" y="3883337"/>
              <a:ext cx="1389321" cy="74796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5719" tIns="35719" rIns="35719" bIns="35719" anchor="ctr">
              <a:spAutoFit/>
            </a:bodyPr>
            <a:lstStyle>
              <a:lvl1pPr>
                <a:defRPr sz="1800"/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camera center</a:t>
              </a:r>
            </a:p>
          </p:txBody>
        </p:sp>
        <p:sp>
          <p:nvSpPr>
            <p:cNvPr id="171" name="image plane">
              <a:extLst>
                <a:ext uri="{FF2B5EF4-FFF2-40B4-BE49-F238E27FC236}">
                  <a16:creationId xmlns="" xmlns:a16="http://schemas.microsoft.com/office/drawing/2014/main" id="{DFDEA389-4C61-4372-B9FB-D792FA69DF07}"/>
                </a:ext>
              </a:extLst>
            </p:cNvPr>
            <p:cNvSpPr txBox="1"/>
            <p:nvPr/>
          </p:nvSpPr>
          <p:spPr>
            <a:xfrm>
              <a:off x="6213702" y="1500385"/>
              <a:ext cx="1182955" cy="74796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35719" tIns="35719" rIns="35719" bIns="35719" anchor="ctr">
              <a:spAutoFit/>
            </a:bodyPr>
            <a:lstStyle>
              <a:lvl1pPr>
                <a:defRPr sz="1800"/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image plane</a:t>
              </a:r>
            </a:p>
          </p:txBody>
        </p:sp>
        <p:sp>
          <p:nvSpPr>
            <p:cNvPr id="173" name="principal axis">
              <a:extLst>
                <a:ext uri="{FF2B5EF4-FFF2-40B4-BE49-F238E27FC236}">
                  <a16:creationId xmlns="" xmlns:a16="http://schemas.microsoft.com/office/drawing/2014/main" id="{7FBA50D0-AB0D-4329-A2C7-46E876F4F4A6}"/>
                </a:ext>
              </a:extLst>
            </p:cNvPr>
            <p:cNvSpPr txBox="1"/>
            <p:nvPr/>
          </p:nvSpPr>
          <p:spPr>
            <a:xfrm>
              <a:off x="8740647" y="3857537"/>
              <a:ext cx="1823820" cy="74796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5719" tIns="35719" rIns="35719" bIns="35719" anchor="ctr">
              <a:spAutoFit/>
            </a:bodyPr>
            <a:lstStyle>
              <a:lvl1pPr>
                <a:defRPr sz="1800"/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principal axis</a:t>
              </a:r>
            </a:p>
          </p:txBody>
        </p:sp>
        <p:pic>
          <p:nvPicPr>
            <p:cNvPr id="174" name="latex-image-8.pdf" descr="latex-image-8.pdf">
              <a:extLst>
                <a:ext uri="{FF2B5EF4-FFF2-40B4-BE49-F238E27FC236}">
                  <a16:creationId xmlns="" xmlns:a16="http://schemas.microsoft.com/office/drawing/2014/main" id="{D590A4FB-DBC0-4C98-9045-4FB7DDED54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81410" y="2692032"/>
              <a:ext cx="169665" cy="151805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175" name="latex-image-9.pdf" descr="latex-image-9.pdf">
              <a:extLst>
                <a:ext uri="{FF2B5EF4-FFF2-40B4-BE49-F238E27FC236}">
                  <a16:creationId xmlns="" xmlns:a16="http://schemas.microsoft.com/office/drawing/2014/main" id="{33A88316-0D3B-44BC-9303-C5FAD7A98C6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71898" y="1660053"/>
              <a:ext cx="160735" cy="214313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176" name="latex-image-10.pdf" descr="latex-image-10.pdf">
              <a:extLst>
                <a:ext uri="{FF2B5EF4-FFF2-40B4-BE49-F238E27FC236}">
                  <a16:creationId xmlns="" xmlns:a16="http://schemas.microsoft.com/office/drawing/2014/main" id="{FFD02BA7-E28C-4E1E-AE27-2B83AD402F7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920906" y="3756949"/>
              <a:ext cx="151805" cy="151805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177" name="latex-image-11.pdf" descr="latex-image-11.pdf">
              <a:extLst>
                <a:ext uri="{FF2B5EF4-FFF2-40B4-BE49-F238E27FC236}">
                  <a16:creationId xmlns="" xmlns:a16="http://schemas.microsoft.com/office/drawing/2014/main" id="{7BFFBE6C-1CBF-443D-9735-2FF5E34CBDE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260553" y="4793599"/>
              <a:ext cx="634985" cy="253995"/>
            </a:xfrm>
            <a:prstGeom prst="rect">
              <a:avLst/>
            </a:prstGeom>
            <a:ln w="12700">
              <a:miter lim="400000"/>
            </a:ln>
          </p:spPr>
        </p:pic>
      </p:grpSp>
      <p:pic>
        <p:nvPicPr>
          <p:cNvPr id="1026" name="Picture 2" descr="https://latex.codecogs.com/gif.latex?%5Cdpi%7B300%7D%20%5Cbegin%7Bbmatrix%7Dx%20%5C%5C%20y%20%5C%5C%20z%20%5Cend%7Bbmatrix%7D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9695" y="2907268"/>
            <a:ext cx="295275" cy="852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latex.codecogs.com/gif.latex?%5Cdpi%7B300%7D%20%5Cbegin%7Bbmatrix%7Du%20%5C%5C%20v%20%5Cend%7Bbmatrix%7D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7586" y="4270329"/>
            <a:ext cx="310884" cy="666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42763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Perspective projection</a:t>
            </a:r>
            <a:endParaRPr dirty="0"/>
          </a:p>
        </p:txBody>
      </p:sp>
      <p:sp>
        <p:nvSpPr>
          <p:cNvPr id="21" name="Line">
            <a:extLst>
              <a:ext uri="{FF2B5EF4-FFF2-40B4-BE49-F238E27FC236}">
                <a16:creationId xmlns="" xmlns:a16="http://schemas.microsoft.com/office/drawing/2014/main" id="{57D7BD1A-7D73-4468-8A72-7DDA19D01D2D}"/>
              </a:ext>
            </a:extLst>
          </p:cNvPr>
          <p:cNvSpPr/>
          <p:nvPr/>
        </p:nvSpPr>
        <p:spPr>
          <a:xfrm>
            <a:off x="1615450" y="4836017"/>
            <a:ext cx="5797517" cy="1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35719" tIns="35719" rIns="35719" bIns="35719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168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Line">
            <a:extLst>
              <a:ext uri="{FF2B5EF4-FFF2-40B4-BE49-F238E27FC236}">
                <a16:creationId xmlns="" xmlns:a16="http://schemas.microsoft.com/office/drawing/2014/main" id="{20317909-EB33-49A9-BAC3-BC2B89BEF262}"/>
              </a:ext>
            </a:extLst>
          </p:cNvPr>
          <p:cNvSpPr/>
          <p:nvPr/>
        </p:nvSpPr>
        <p:spPr>
          <a:xfrm flipH="1" flipV="1">
            <a:off x="1615451" y="3195591"/>
            <a:ext cx="1304" cy="3129009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35719" tIns="35719" rIns="35719" bIns="35719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168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Line">
            <a:extLst>
              <a:ext uri="{FF2B5EF4-FFF2-40B4-BE49-F238E27FC236}">
                <a16:creationId xmlns="" xmlns:a16="http://schemas.microsoft.com/office/drawing/2014/main" id="{CFCE7F8A-2BB7-4E5E-84A5-CDC610A3E8F8}"/>
              </a:ext>
            </a:extLst>
          </p:cNvPr>
          <p:cNvSpPr/>
          <p:nvPr/>
        </p:nvSpPr>
        <p:spPr>
          <a:xfrm flipV="1">
            <a:off x="1626543" y="3583453"/>
            <a:ext cx="4455878" cy="125256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oval"/>
          </a:ln>
        </p:spPr>
        <p:txBody>
          <a:bodyPr lIns="35719" tIns="35719" rIns="35719" bIns="35719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168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Line">
            <a:extLst>
              <a:ext uri="{FF2B5EF4-FFF2-40B4-BE49-F238E27FC236}">
                <a16:creationId xmlns="" xmlns:a16="http://schemas.microsoft.com/office/drawing/2014/main" id="{B2EA8254-F400-469F-9425-D669B614615E}"/>
              </a:ext>
            </a:extLst>
          </p:cNvPr>
          <p:cNvSpPr/>
          <p:nvPr/>
        </p:nvSpPr>
        <p:spPr>
          <a:xfrm flipV="1">
            <a:off x="4955854" y="3293648"/>
            <a:ext cx="1" cy="2598420"/>
          </a:xfrm>
          <a:prstGeom prst="line">
            <a:avLst/>
          </a:prstGeom>
          <a:ln w="50800">
            <a:solidFill>
              <a:srgbClr val="FF9300"/>
            </a:solidFill>
            <a:miter lim="400000"/>
          </a:ln>
        </p:spPr>
        <p:txBody>
          <a:bodyPr lIns="35719" tIns="35719" rIns="35719" bIns="35719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168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Line">
            <a:extLst>
              <a:ext uri="{FF2B5EF4-FFF2-40B4-BE49-F238E27FC236}">
                <a16:creationId xmlns="" xmlns:a16="http://schemas.microsoft.com/office/drawing/2014/main" id="{1E221104-E6C8-43EA-B19F-318C5FF76F76}"/>
              </a:ext>
            </a:extLst>
          </p:cNvPr>
          <p:cNvSpPr/>
          <p:nvPr/>
        </p:nvSpPr>
        <p:spPr>
          <a:xfrm>
            <a:off x="1706720" y="5598139"/>
            <a:ext cx="4305026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35719" tIns="35719" rIns="35719" bIns="35719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168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6" name="latex-image-16.pdf" descr="latex-image-16.pdf">
            <a:extLst>
              <a:ext uri="{FF2B5EF4-FFF2-40B4-BE49-F238E27FC236}">
                <a16:creationId xmlns="" xmlns:a16="http://schemas.microsoft.com/office/drawing/2014/main" id="{BDD6B143-6F87-4BB9-90AE-BF2A95B7D8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5230" y="5066226"/>
            <a:ext cx="110315" cy="263208"/>
          </a:xfrm>
          <a:prstGeom prst="rect">
            <a:avLst/>
          </a:prstGeom>
          <a:ln w="12700">
            <a:miter lim="400000"/>
          </a:ln>
        </p:spPr>
      </p:pic>
      <p:sp>
        <p:nvSpPr>
          <p:cNvPr id="27" name="Line">
            <a:extLst>
              <a:ext uri="{FF2B5EF4-FFF2-40B4-BE49-F238E27FC236}">
                <a16:creationId xmlns="" xmlns:a16="http://schemas.microsoft.com/office/drawing/2014/main" id="{C31570D2-58B3-4F94-B572-FFC32E679E3E}"/>
              </a:ext>
            </a:extLst>
          </p:cNvPr>
          <p:cNvSpPr/>
          <p:nvPr/>
        </p:nvSpPr>
        <p:spPr>
          <a:xfrm>
            <a:off x="1626147" y="3578770"/>
            <a:ext cx="4403609" cy="1"/>
          </a:xfrm>
          <a:prstGeom prst="line">
            <a:avLst/>
          </a:prstGeom>
          <a:ln w="12700">
            <a:solidFill>
              <a:srgbClr val="000000"/>
            </a:solidFill>
            <a:custDash>
              <a:ds d="200000" sp="200000"/>
            </a:custDash>
            <a:miter lim="400000"/>
          </a:ln>
        </p:spPr>
        <p:txBody>
          <a:bodyPr lIns="35719" tIns="35719" rIns="35719" bIns="35719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168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Line">
            <a:extLst>
              <a:ext uri="{FF2B5EF4-FFF2-40B4-BE49-F238E27FC236}">
                <a16:creationId xmlns="" xmlns:a16="http://schemas.microsoft.com/office/drawing/2014/main" id="{5618E265-A02B-4EE7-ABD5-AB30E10312EF}"/>
              </a:ext>
            </a:extLst>
          </p:cNvPr>
          <p:cNvSpPr/>
          <p:nvPr/>
        </p:nvSpPr>
        <p:spPr>
          <a:xfrm>
            <a:off x="6063489" y="3653718"/>
            <a:ext cx="1" cy="1146315"/>
          </a:xfrm>
          <a:prstGeom prst="line">
            <a:avLst/>
          </a:prstGeom>
          <a:ln w="12700">
            <a:solidFill>
              <a:srgbClr val="000000"/>
            </a:solidFill>
            <a:custDash>
              <a:ds d="200000" sp="200000"/>
            </a:custDash>
            <a:miter lim="400000"/>
          </a:ln>
        </p:spPr>
        <p:txBody>
          <a:bodyPr lIns="35719" tIns="35719" rIns="35719" bIns="35719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168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9" name="latex-image-9.pdf" descr="latex-image-9.pdf">
            <a:extLst>
              <a:ext uri="{FF2B5EF4-FFF2-40B4-BE49-F238E27FC236}">
                <a16:creationId xmlns="" xmlns:a16="http://schemas.microsoft.com/office/drawing/2014/main" id="{56934696-D087-469F-AE86-09C34957A0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1877" y="3097533"/>
            <a:ext cx="110315" cy="196116"/>
          </a:xfrm>
          <a:prstGeom prst="rect">
            <a:avLst/>
          </a:prstGeom>
          <a:ln w="12700">
            <a:miter lim="400000"/>
          </a:ln>
        </p:spPr>
      </p:pic>
      <p:pic>
        <p:nvPicPr>
          <p:cNvPr id="30" name="latex-image-10.pdf" descr="latex-image-10.pdf">
            <a:extLst>
              <a:ext uri="{FF2B5EF4-FFF2-40B4-BE49-F238E27FC236}">
                <a16:creationId xmlns="" xmlns:a16="http://schemas.microsoft.com/office/drawing/2014/main" id="{5EED9044-D51D-4B00-BB8F-73A2CE40C7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4553" y="4971292"/>
            <a:ext cx="110315" cy="147087"/>
          </a:xfrm>
          <a:prstGeom prst="rect">
            <a:avLst/>
          </a:prstGeom>
          <a:ln w="12700">
            <a:miter lim="400000"/>
          </a:ln>
        </p:spPr>
      </p:pic>
      <p:sp>
        <p:nvSpPr>
          <p:cNvPr id="35" name="Line">
            <a:extLst>
              <a:ext uri="{FF2B5EF4-FFF2-40B4-BE49-F238E27FC236}">
                <a16:creationId xmlns="" xmlns:a16="http://schemas.microsoft.com/office/drawing/2014/main" id="{D588B166-477A-486B-B434-ED26FD2F6882}"/>
              </a:ext>
            </a:extLst>
          </p:cNvPr>
          <p:cNvSpPr/>
          <p:nvPr/>
        </p:nvSpPr>
        <p:spPr>
          <a:xfrm>
            <a:off x="1675438" y="4964517"/>
            <a:ext cx="322173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35719" tIns="35719" rIns="35719" bIns="35719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168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6" name="latex-image-19.pdf" descr="latex-image-19.pdf">
            <a:extLst>
              <a:ext uri="{FF2B5EF4-FFF2-40B4-BE49-F238E27FC236}">
                <a16:creationId xmlns="" xmlns:a16="http://schemas.microsoft.com/office/drawing/2014/main" id="{2BE79391-AD0C-4465-B935-129E942F84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12437" y="5750487"/>
            <a:ext cx="167432" cy="223243"/>
          </a:xfrm>
          <a:prstGeom prst="rect">
            <a:avLst/>
          </a:prstGeom>
          <a:ln w="12700">
            <a:miter lim="400000"/>
          </a:ln>
        </p:spPr>
      </p:pic>
      <p:sp>
        <p:nvSpPr>
          <p:cNvPr id="37" name="image plane">
            <a:extLst>
              <a:ext uri="{FF2B5EF4-FFF2-40B4-BE49-F238E27FC236}">
                <a16:creationId xmlns="" xmlns:a16="http://schemas.microsoft.com/office/drawing/2014/main" id="{3AACB0FB-3B39-4658-B30D-ED97EE3A46A0}"/>
              </a:ext>
            </a:extLst>
          </p:cNvPr>
          <p:cNvSpPr txBox="1"/>
          <p:nvPr/>
        </p:nvSpPr>
        <p:spPr>
          <a:xfrm>
            <a:off x="4109614" y="2876799"/>
            <a:ext cx="1575111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4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image plane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39" name="Line">
            <a:extLst>
              <a:ext uri="{FF2B5EF4-FFF2-40B4-BE49-F238E27FC236}">
                <a16:creationId xmlns="" xmlns:a16="http://schemas.microsoft.com/office/drawing/2014/main" id="{CBB16738-1D94-474D-9910-5CCE87D9618F}"/>
              </a:ext>
            </a:extLst>
          </p:cNvPr>
          <p:cNvSpPr/>
          <p:nvPr/>
        </p:nvSpPr>
        <p:spPr>
          <a:xfrm rot="5400000">
            <a:off x="4688849" y="4381684"/>
            <a:ext cx="836696" cy="0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35719" tIns="35719" rIns="35719" bIns="35719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168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Line">
            <a:extLst>
              <a:ext uri="{FF2B5EF4-FFF2-40B4-BE49-F238E27FC236}">
                <a16:creationId xmlns="" xmlns:a16="http://schemas.microsoft.com/office/drawing/2014/main" id="{89360157-AF07-4DE0-BDA1-1F720EA662B4}"/>
              </a:ext>
            </a:extLst>
          </p:cNvPr>
          <p:cNvSpPr/>
          <p:nvPr/>
        </p:nvSpPr>
        <p:spPr>
          <a:xfrm>
            <a:off x="4955853" y="3906563"/>
            <a:ext cx="388373" cy="0"/>
          </a:xfrm>
          <a:prstGeom prst="line">
            <a:avLst/>
          </a:prstGeom>
          <a:ln w="12700">
            <a:solidFill>
              <a:srgbClr val="000000"/>
            </a:solidFill>
            <a:custDash>
              <a:ds d="200000" sp="200000"/>
            </a:custDash>
            <a:miter lim="400000"/>
          </a:ln>
        </p:spPr>
        <p:txBody>
          <a:bodyPr lIns="35719" tIns="35719" rIns="35719" bIns="35719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168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 descr="https://latex.codecogs.com/gif.latex?%5Cdpi%7B300%7D%20%5Cbegin%7Bbmatrix%7Dx%20%5C%5C%20y%20%5C%5C%20z%20%5Cend%7Bbmatrix%7D"/>
          <p:cNvPicPr>
            <a:picLocks noGrp="1" noChangeAspect="1" noChangeArrowheads="1"/>
          </p:cNvPicPr>
          <p:nvPr>
            <p:ph idx="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3011753"/>
            <a:ext cx="331629" cy="957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4" descr="https://latex.codecogs.com/gif.latex?%5Cdpi%7B300%7D%20%5Cbegin%7Bbmatrix%7Du%20%5C%5C%20v%20%5Cend%7Bbmatrix%7D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6285" y="3653718"/>
            <a:ext cx="310884" cy="666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latex-image-9.pdf" descr="latex-image-9.pdf">
            <a:extLst>
              <a:ext uri="{FF2B5EF4-FFF2-40B4-BE49-F238E27FC236}">
                <a16:creationId xmlns="" xmlns:a16="http://schemas.microsoft.com/office/drawing/2014/main" id="{56934696-D087-469F-AE86-09C34957A0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8400" y="4226875"/>
            <a:ext cx="110315" cy="196116"/>
          </a:xfrm>
          <a:prstGeom prst="rect">
            <a:avLst/>
          </a:prstGeom>
          <a:ln w="12700">
            <a:miter lim="400000"/>
          </a:ln>
        </p:spPr>
      </p:pic>
      <p:pic>
        <p:nvPicPr>
          <p:cNvPr id="4098" name="Picture 2" descr="https://latex.codecogs.com/gif.latex?%5Cdpi%7B300%7D%20v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7040" y="4300921"/>
            <a:ext cx="161526" cy="161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2" name="Content Placeholder 2"/>
              <p:cNvSpPr txBox="1">
                <a:spLocks/>
              </p:cNvSpPr>
              <p:nvPr/>
            </p:nvSpPr>
            <p:spPr>
              <a:xfrm>
                <a:off x="152400" y="762000"/>
                <a:ext cx="8839200" cy="57150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>
                    <a:highlight>
                      <a:srgbClr val="FFFF00"/>
                    </a:highlight>
                  </a:rPr>
                  <a:t>What is the relationship between </a:t>
                </a:r>
                <a14:m>
                  <m:oMath xmlns:m="http://schemas.openxmlformats.org/officeDocument/2006/math">
                    <m:r>
                      <a:rPr lang="en-US" b="0" i="1" smtClean="0">
                        <a:highlight>
                          <a:srgbClr val="FFFF00"/>
                        </a:highlight>
                        <a:latin typeface="Cambria Math"/>
                      </a:rPr>
                      <m:t>𝑦</m:t>
                    </m:r>
                    <m:r>
                      <a:rPr lang="en-US" b="0" i="1" smtClean="0">
                        <a:highlight>
                          <a:srgbClr val="FFFF00"/>
                        </a:highlight>
                        <a:latin typeface="Cambria Math"/>
                      </a:rPr>
                      <m:t> &amp; </m:t>
                    </m:r>
                    <m:r>
                      <a:rPr lang="en-US" b="0" i="1" smtClean="0">
                        <a:highlight>
                          <a:srgbClr val="FFFF00"/>
                        </a:highlight>
                        <a:latin typeface="Cambria Math"/>
                      </a:rPr>
                      <m:t>𝑣</m:t>
                    </m:r>
                  </m:oMath>
                </a14:m>
                <a:r>
                  <a:rPr lang="en-US" dirty="0">
                    <a:highlight>
                      <a:srgbClr val="FFFF00"/>
                    </a:highlight>
                  </a:rPr>
                  <a:t>?</a:t>
                </a:r>
              </a:p>
            </p:txBody>
          </p:sp>
        </mc:Choice>
        <mc:Fallback xmlns="">
          <p:sp>
            <p:nvSpPr>
              <p:cNvPr id="42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" y="762000"/>
                <a:ext cx="8839200" cy="5715000"/>
              </a:xfrm>
              <a:prstGeom prst="rect">
                <a:avLst/>
              </a:prstGeom>
              <a:blipFill>
                <a:blip r:embed="rId10"/>
                <a:stretch>
                  <a:fillRect l="-1241" t="-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2794113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Perspective projection</a:t>
            </a:r>
            <a:endParaRPr dirty="0"/>
          </a:p>
        </p:txBody>
      </p:sp>
      <p:sp>
        <p:nvSpPr>
          <p:cNvPr id="21" name="Line">
            <a:extLst>
              <a:ext uri="{FF2B5EF4-FFF2-40B4-BE49-F238E27FC236}">
                <a16:creationId xmlns="" xmlns:a16="http://schemas.microsoft.com/office/drawing/2014/main" id="{57D7BD1A-7D73-4468-8A72-7DDA19D01D2D}"/>
              </a:ext>
            </a:extLst>
          </p:cNvPr>
          <p:cNvSpPr/>
          <p:nvPr/>
        </p:nvSpPr>
        <p:spPr>
          <a:xfrm>
            <a:off x="1615450" y="4836017"/>
            <a:ext cx="5797517" cy="1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35719" tIns="35719" rIns="35719" bIns="35719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168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Line">
            <a:extLst>
              <a:ext uri="{FF2B5EF4-FFF2-40B4-BE49-F238E27FC236}">
                <a16:creationId xmlns="" xmlns:a16="http://schemas.microsoft.com/office/drawing/2014/main" id="{20317909-EB33-49A9-BAC3-BC2B89BEF262}"/>
              </a:ext>
            </a:extLst>
          </p:cNvPr>
          <p:cNvSpPr/>
          <p:nvPr/>
        </p:nvSpPr>
        <p:spPr>
          <a:xfrm flipH="1" flipV="1">
            <a:off x="1615451" y="3195591"/>
            <a:ext cx="1304" cy="3129009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35719" tIns="35719" rIns="35719" bIns="35719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168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Line">
            <a:extLst>
              <a:ext uri="{FF2B5EF4-FFF2-40B4-BE49-F238E27FC236}">
                <a16:creationId xmlns="" xmlns:a16="http://schemas.microsoft.com/office/drawing/2014/main" id="{CFCE7F8A-2BB7-4E5E-84A5-CDC610A3E8F8}"/>
              </a:ext>
            </a:extLst>
          </p:cNvPr>
          <p:cNvSpPr/>
          <p:nvPr/>
        </p:nvSpPr>
        <p:spPr>
          <a:xfrm flipV="1">
            <a:off x="1626543" y="3583453"/>
            <a:ext cx="4455878" cy="125256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oval"/>
          </a:ln>
        </p:spPr>
        <p:txBody>
          <a:bodyPr lIns="35719" tIns="35719" rIns="35719" bIns="35719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168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Line">
            <a:extLst>
              <a:ext uri="{FF2B5EF4-FFF2-40B4-BE49-F238E27FC236}">
                <a16:creationId xmlns="" xmlns:a16="http://schemas.microsoft.com/office/drawing/2014/main" id="{B2EA8254-F400-469F-9425-D669B614615E}"/>
              </a:ext>
            </a:extLst>
          </p:cNvPr>
          <p:cNvSpPr/>
          <p:nvPr/>
        </p:nvSpPr>
        <p:spPr>
          <a:xfrm flipV="1">
            <a:off x="4955854" y="3293648"/>
            <a:ext cx="1" cy="2598420"/>
          </a:xfrm>
          <a:prstGeom prst="line">
            <a:avLst/>
          </a:prstGeom>
          <a:ln w="50800">
            <a:solidFill>
              <a:srgbClr val="FF9300"/>
            </a:solidFill>
            <a:miter lim="400000"/>
          </a:ln>
        </p:spPr>
        <p:txBody>
          <a:bodyPr lIns="35719" tIns="35719" rIns="35719" bIns="35719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168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Line">
            <a:extLst>
              <a:ext uri="{FF2B5EF4-FFF2-40B4-BE49-F238E27FC236}">
                <a16:creationId xmlns="" xmlns:a16="http://schemas.microsoft.com/office/drawing/2014/main" id="{1E221104-E6C8-43EA-B19F-318C5FF76F76}"/>
              </a:ext>
            </a:extLst>
          </p:cNvPr>
          <p:cNvSpPr/>
          <p:nvPr/>
        </p:nvSpPr>
        <p:spPr>
          <a:xfrm>
            <a:off x="1706720" y="5598139"/>
            <a:ext cx="4305026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35719" tIns="35719" rIns="35719" bIns="35719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168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6" name="latex-image-16.pdf" descr="latex-image-16.pdf">
            <a:extLst>
              <a:ext uri="{FF2B5EF4-FFF2-40B4-BE49-F238E27FC236}">
                <a16:creationId xmlns="" xmlns:a16="http://schemas.microsoft.com/office/drawing/2014/main" id="{BDD6B143-6F87-4BB9-90AE-BF2A95B7D8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5230" y="5066226"/>
            <a:ext cx="110315" cy="263208"/>
          </a:xfrm>
          <a:prstGeom prst="rect">
            <a:avLst/>
          </a:prstGeom>
          <a:ln w="12700">
            <a:miter lim="400000"/>
          </a:ln>
        </p:spPr>
      </p:pic>
      <p:sp>
        <p:nvSpPr>
          <p:cNvPr id="27" name="Line">
            <a:extLst>
              <a:ext uri="{FF2B5EF4-FFF2-40B4-BE49-F238E27FC236}">
                <a16:creationId xmlns="" xmlns:a16="http://schemas.microsoft.com/office/drawing/2014/main" id="{C31570D2-58B3-4F94-B572-FFC32E679E3E}"/>
              </a:ext>
            </a:extLst>
          </p:cNvPr>
          <p:cNvSpPr/>
          <p:nvPr/>
        </p:nvSpPr>
        <p:spPr>
          <a:xfrm>
            <a:off x="1626147" y="3578770"/>
            <a:ext cx="4403609" cy="1"/>
          </a:xfrm>
          <a:prstGeom prst="line">
            <a:avLst/>
          </a:prstGeom>
          <a:ln w="12700">
            <a:solidFill>
              <a:srgbClr val="000000"/>
            </a:solidFill>
            <a:custDash>
              <a:ds d="200000" sp="200000"/>
            </a:custDash>
            <a:miter lim="400000"/>
          </a:ln>
        </p:spPr>
        <p:txBody>
          <a:bodyPr lIns="35719" tIns="35719" rIns="35719" bIns="35719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168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Line">
            <a:extLst>
              <a:ext uri="{FF2B5EF4-FFF2-40B4-BE49-F238E27FC236}">
                <a16:creationId xmlns="" xmlns:a16="http://schemas.microsoft.com/office/drawing/2014/main" id="{5618E265-A02B-4EE7-ABD5-AB30E10312EF}"/>
              </a:ext>
            </a:extLst>
          </p:cNvPr>
          <p:cNvSpPr/>
          <p:nvPr/>
        </p:nvSpPr>
        <p:spPr>
          <a:xfrm>
            <a:off x="6063489" y="3653718"/>
            <a:ext cx="1" cy="1146315"/>
          </a:xfrm>
          <a:prstGeom prst="line">
            <a:avLst/>
          </a:prstGeom>
          <a:ln w="12700">
            <a:solidFill>
              <a:srgbClr val="000000"/>
            </a:solidFill>
            <a:custDash>
              <a:ds d="200000" sp="200000"/>
            </a:custDash>
            <a:miter lim="400000"/>
          </a:ln>
        </p:spPr>
        <p:txBody>
          <a:bodyPr lIns="35719" tIns="35719" rIns="35719" bIns="35719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168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9" name="latex-image-9.pdf" descr="latex-image-9.pdf">
            <a:extLst>
              <a:ext uri="{FF2B5EF4-FFF2-40B4-BE49-F238E27FC236}">
                <a16:creationId xmlns="" xmlns:a16="http://schemas.microsoft.com/office/drawing/2014/main" id="{56934696-D087-469F-AE86-09C34957A0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1877" y="3097533"/>
            <a:ext cx="110315" cy="196116"/>
          </a:xfrm>
          <a:prstGeom prst="rect">
            <a:avLst/>
          </a:prstGeom>
          <a:ln w="12700">
            <a:miter lim="400000"/>
          </a:ln>
        </p:spPr>
      </p:pic>
      <p:pic>
        <p:nvPicPr>
          <p:cNvPr id="30" name="latex-image-10.pdf" descr="latex-image-10.pdf">
            <a:extLst>
              <a:ext uri="{FF2B5EF4-FFF2-40B4-BE49-F238E27FC236}">
                <a16:creationId xmlns="" xmlns:a16="http://schemas.microsoft.com/office/drawing/2014/main" id="{5EED9044-D51D-4B00-BB8F-73A2CE40C7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4553" y="4971292"/>
            <a:ext cx="110315" cy="147087"/>
          </a:xfrm>
          <a:prstGeom prst="rect">
            <a:avLst/>
          </a:prstGeom>
          <a:ln w="12700">
            <a:miter lim="400000"/>
          </a:ln>
        </p:spPr>
      </p:pic>
      <p:sp>
        <p:nvSpPr>
          <p:cNvPr id="35" name="Line">
            <a:extLst>
              <a:ext uri="{FF2B5EF4-FFF2-40B4-BE49-F238E27FC236}">
                <a16:creationId xmlns="" xmlns:a16="http://schemas.microsoft.com/office/drawing/2014/main" id="{D588B166-477A-486B-B434-ED26FD2F6882}"/>
              </a:ext>
            </a:extLst>
          </p:cNvPr>
          <p:cNvSpPr/>
          <p:nvPr/>
        </p:nvSpPr>
        <p:spPr>
          <a:xfrm>
            <a:off x="1675438" y="4964517"/>
            <a:ext cx="322173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35719" tIns="35719" rIns="35719" bIns="35719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168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6" name="latex-image-19.pdf" descr="latex-image-19.pdf">
            <a:extLst>
              <a:ext uri="{FF2B5EF4-FFF2-40B4-BE49-F238E27FC236}">
                <a16:creationId xmlns="" xmlns:a16="http://schemas.microsoft.com/office/drawing/2014/main" id="{2BE79391-AD0C-4465-B935-129E942F84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12437" y="5750487"/>
            <a:ext cx="167432" cy="223243"/>
          </a:xfrm>
          <a:prstGeom prst="rect">
            <a:avLst/>
          </a:prstGeom>
          <a:ln w="12700">
            <a:miter lim="400000"/>
          </a:ln>
        </p:spPr>
      </p:pic>
      <p:sp>
        <p:nvSpPr>
          <p:cNvPr id="37" name="image plane">
            <a:extLst>
              <a:ext uri="{FF2B5EF4-FFF2-40B4-BE49-F238E27FC236}">
                <a16:creationId xmlns="" xmlns:a16="http://schemas.microsoft.com/office/drawing/2014/main" id="{3AACB0FB-3B39-4658-B30D-ED97EE3A46A0}"/>
              </a:ext>
            </a:extLst>
          </p:cNvPr>
          <p:cNvSpPr txBox="1"/>
          <p:nvPr/>
        </p:nvSpPr>
        <p:spPr>
          <a:xfrm>
            <a:off x="4109614" y="2876799"/>
            <a:ext cx="1575111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4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image plane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39" name="Line">
            <a:extLst>
              <a:ext uri="{FF2B5EF4-FFF2-40B4-BE49-F238E27FC236}">
                <a16:creationId xmlns="" xmlns:a16="http://schemas.microsoft.com/office/drawing/2014/main" id="{CBB16738-1D94-474D-9910-5CCE87D9618F}"/>
              </a:ext>
            </a:extLst>
          </p:cNvPr>
          <p:cNvSpPr/>
          <p:nvPr/>
        </p:nvSpPr>
        <p:spPr>
          <a:xfrm rot="5400000">
            <a:off x="4688849" y="4381684"/>
            <a:ext cx="836696" cy="0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35719" tIns="35719" rIns="35719" bIns="35719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168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Line">
            <a:extLst>
              <a:ext uri="{FF2B5EF4-FFF2-40B4-BE49-F238E27FC236}">
                <a16:creationId xmlns="" xmlns:a16="http://schemas.microsoft.com/office/drawing/2014/main" id="{89360157-AF07-4DE0-BDA1-1F720EA662B4}"/>
              </a:ext>
            </a:extLst>
          </p:cNvPr>
          <p:cNvSpPr/>
          <p:nvPr/>
        </p:nvSpPr>
        <p:spPr>
          <a:xfrm>
            <a:off x="4955853" y="3906563"/>
            <a:ext cx="388373" cy="0"/>
          </a:xfrm>
          <a:prstGeom prst="line">
            <a:avLst/>
          </a:prstGeom>
          <a:ln w="12700">
            <a:solidFill>
              <a:srgbClr val="000000"/>
            </a:solidFill>
            <a:custDash>
              <a:ds d="200000" sp="200000"/>
            </a:custDash>
            <a:miter lim="400000"/>
          </a:ln>
        </p:spPr>
        <p:txBody>
          <a:bodyPr lIns="35719" tIns="35719" rIns="35719" bIns="35719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168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 descr="https://latex.codecogs.com/gif.latex?%5Cdpi%7B300%7D%20%5Cbegin%7Bbmatrix%7Dx%20%5C%5C%20y%20%5C%5C%20z%20%5Cend%7Bbmatrix%7D"/>
          <p:cNvPicPr>
            <a:picLocks noGrp="1" noChangeAspect="1" noChangeArrowheads="1"/>
          </p:cNvPicPr>
          <p:nvPr>
            <p:ph idx="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3011753"/>
            <a:ext cx="331629" cy="957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4" descr="https://latex.codecogs.com/gif.latex?%5Cdpi%7B300%7D%20%5Cbegin%7Bbmatrix%7Du%20%5C%5C%20v%20%5Cend%7Bbmatrix%7D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6285" y="3653718"/>
            <a:ext cx="310884" cy="666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latex-image-9.pdf" descr="latex-image-9.pdf">
            <a:extLst>
              <a:ext uri="{FF2B5EF4-FFF2-40B4-BE49-F238E27FC236}">
                <a16:creationId xmlns="" xmlns:a16="http://schemas.microsoft.com/office/drawing/2014/main" id="{56934696-D087-469F-AE86-09C34957A0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8400" y="4226875"/>
            <a:ext cx="110315" cy="196116"/>
          </a:xfrm>
          <a:prstGeom prst="rect">
            <a:avLst/>
          </a:prstGeom>
          <a:ln w="12700">
            <a:miter lim="400000"/>
          </a:ln>
        </p:spPr>
      </p:pic>
      <p:pic>
        <p:nvPicPr>
          <p:cNvPr id="4098" name="Picture 2" descr="https://latex.codecogs.com/gif.latex?%5Cdpi%7B300%7D%20v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7040" y="4300921"/>
            <a:ext cx="161526" cy="161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Content Placeholder 2"/>
          <p:cNvSpPr txBox="1">
            <a:spLocks/>
          </p:cNvSpPr>
          <p:nvPr/>
        </p:nvSpPr>
        <p:spPr>
          <a:xfrm>
            <a:off x="152400" y="762000"/>
            <a:ext cx="8839200" cy="5715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Using triangle proportions (Thales’ theorem) we can easily conclude that: </a:t>
            </a:r>
          </a:p>
        </p:txBody>
      </p:sp>
      <p:pic>
        <p:nvPicPr>
          <p:cNvPr id="5122" name="Picture 2" descr="https://latex.codecogs.com/gif.latex?%5Cdpi%7B300%7D%20%5Cbegin%7Bbmatrix%7Dx%20%5C%5C%20y%20%5C%5C%20z%20%5Cend%7Bbmatrix%7D%20%5Cmapsto%20%5Cbegin%7Bbmatrix%7Du%20%5C%5C%20v%20%5Cend%7Bbmatrix%7D%20%3D%20%5Cbegin%7Bbmatrix%7Df%5Cfrac%7Bx%7D%7Bz%7D%20%5C%5C%20f%5Cfrac%7By%7D%7Bz%7D%20%5Cend%7Bbmatrix%7D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6153" y="1371600"/>
            <a:ext cx="2962917" cy="132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956179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333806E-716B-4127-8FAD-9BE6143871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0"/>
            <a:ext cx="8839200" cy="762000"/>
          </a:xfrm>
        </p:spPr>
        <p:txBody>
          <a:bodyPr/>
          <a:lstStyle/>
          <a:p>
            <a:r>
              <a:rPr lang="en-US"/>
              <a:t>Perspective projection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="" xmlns:a16="http://schemas.microsoft.com/office/drawing/2014/main" id="{02B38623-BB64-452B-B8AF-A84D9DA18C6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52400" y="762000"/>
                <a:ext cx="8839200" cy="5715000"/>
              </a:xfrm>
            </p:spPr>
            <p:txBody>
              <a:bodyPr/>
              <a:lstStyle/>
              <a:p>
                <a:r>
                  <a:rPr lang="en-US" dirty="0"/>
                  <a:t>Let’s use the homogeneous coordinates: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lvl="1"/>
                <a:r>
                  <a:rPr lang="en-US" dirty="0"/>
                  <a:t>Units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2B38623-BB64-452B-B8AF-A84D9DA18C6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2400" y="762000"/>
                <a:ext cx="8839200" cy="5715000"/>
              </a:xfrm>
              <a:blipFill>
                <a:blip r:embed="rId3"/>
                <a:stretch>
                  <a:fillRect l="-1241" t="-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https://latex.codecogs.com/gif.latex?%5Cdpi%7B300%7D%20%5Cbegin%7Bbmatrix%7Df%20%26%200%260%260%20%5C%5C%200%26f%20%260%260%20%5C%5C0%260%261%260%20%5Cend%7Bbmatrix%7D%20%5Cbegin%7Bbmatrix%7Dx%20%5C%5C%20y%20%5C%5Cz%20%5C%5C1%20%5Cend%7Bbmatrix%7D%20%3D%20%5Cbegin%7Bbmatrix%7Dfx%20%5C%5C%20fy%20%5C%5Cz%20%5Cend%7Bbmatrix%7D%20%5Cmapsto%20%5Cbegin%7Bbmatrix%7Df%5Cfrac%7Bx%7D%7Bz%7D%20%5C%5C%20f%5Cfrac%7By%7D%7Bz%7D%20%5Cend%7Bbmatrix%7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900" y="1447800"/>
            <a:ext cx="7153275" cy="227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076314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0B3FC4F-094F-41A7-858A-7CE339384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Perspective projection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74F2D7F0-21D8-4DEB-95F5-BA5D3D1DE7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Let’s split into 2 matrices and use 3D-&gt;2D homogenous coordinates:</a:t>
            </a:r>
          </a:p>
        </p:txBody>
      </p:sp>
      <p:sp>
        <p:nvSpPr>
          <p:cNvPr id="4" name="Left Brace 3">
            <a:extLst>
              <a:ext uri="{FF2B5EF4-FFF2-40B4-BE49-F238E27FC236}">
                <a16:creationId xmlns="" xmlns:a16="http://schemas.microsoft.com/office/drawing/2014/main" id="{5C3831E8-107A-4F59-84BC-EF2C3B2F5D85}"/>
              </a:ext>
            </a:extLst>
          </p:cNvPr>
          <p:cNvSpPr/>
          <p:nvPr/>
        </p:nvSpPr>
        <p:spPr>
          <a:xfrm rot="16200000">
            <a:off x="762000" y="3886200"/>
            <a:ext cx="533400" cy="160020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Left Brace 5">
            <a:extLst>
              <a:ext uri="{FF2B5EF4-FFF2-40B4-BE49-F238E27FC236}">
                <a16:creationId xmlns="" xmlns:a16="http://schemas.microsoft.com/office/drawing/2014/main" id="{0CEFB6C2-9B44-4BC4-87CC-5F1E6374DA21}"/>
              </a:ext>
            </a:extLst>
          </p:cNvPr>
          <p:cNvSpPr/>
          <p:nvPr/>
        </p:nvSpPr>
        <p:spPr>
          <a:xfrm rot="16200000">
            <a:off x="3086100" y="3714935"/>
            <a:ext cx="533400" cy="198120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67391E26-DC38-4D60-8331-E7FC22F9AB1B}"/>
              </a:ext>
            </a:extLst>
          </p:cNvPr>
          <p:cNvSpPr txBox="1"/>
          <p:nvPr/>
        </p:nvSpPr>
        <p:spPr>
          <a:xfrm>
            <a:off x="228600" y="4972235"/>
            <a:ext cx="16002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Intrinsic </a:t>
            </a:r>
            <a:r>
              <a:rPr lang="en-US" dirty="0" smtClean="0"/>
              <a:t>camera matrix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75DFCE4A-F52E-4888-A2AE-AA27B9D0D18F}"/>
              </a:ext>
            </a:extLst>
          </p:cNvPr>
          <p:cNvSpPr txBox="1"/>
          <p:nvPr/>
        </p:nvSpPr>
        <p:spPr>
          <a:xfrm>
            <a:off x="2438400" y="4953000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Projection matrix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="" xmlns:a16="http://schemas.microsoft.com/office/drawing/2014/main" id="{69EAF67A-A04D-4B2A-9816-87A3AACFE3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553031"/>
            <a:ext cx="8458200" cy="2058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462865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A4AAF93-18D2-42CF-BFE4-082194515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Vertigo effect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6AF3051E-9D07-4DB1-B03E-DF37F8AF02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Has several different names (</a:t>
            </a:r>
            <a:r>
              <a:rPr lang="en-US" b="1" dirty="0"/>
              <a:t>vertigo effect, dolly zoom, lens compression, perspective distortion</a:t>
            </a:r>
            <a:r>
              <a:rPr lang="en-US" dirty="0"/>
              <a:t>) that all mean the same thing.</a:t>
            </a:r>
          </a:p>
          <a:p>
            <a:r>
              <a:rPr lang="en-US" dirty="0"/>
              <a:t>intro:</a:t>
            </a:r>
          </a:p>
          <a:p>
            <a:pPr lvl="1"/>
            <a:r>
              <a:rPr lang="en-US" dirty="0">
                <a:hlinkClick r:id="rId2"/>
              </a:rPr>
              <a:t>https://www.youtube.com/watch?v=UrhtKvBMZ3g</a:t>
            </a:r>
            <a:r>
              <a:rPr lang="en-US" dirty="0"/>
              <a:t> (until 01:50)</a:t>
            </a:r>
          </a:p>
        </p:txBody>
      </p:sp>
    </p:spTree>
    <p:extLst>
      <p:ext uri="{BB962C8B-B14F-4D97-AF65-F5344CB8AC3E}">
        <p14:creationId xmlns:p14="http://schemas.microsoft.com/office/powerpoint/2010/main" val="132413410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="" xmlns:a16="http://schemas.microsoft.com/office/drawing/2014/main" id="{7B48B9F4-AF2B-44EF-B967-F5551B0E6937}"/>
              </a:ext>
            </a:extLst>
          </p:cNvPr>
          <p:cNvGrpSpPr/>
          <p:nvPr/>
        </p:nvGrpSpPr>
        <p:grpSpPr>
          <a:xfrm>
            <a:off x="152400" y="1676400"/>
            <a:ext cx="8839200" cy="4953000"/>
            <a:chOff x="749300" y="1325563"/>
            <a:chExt cx="5537200" cy="3351652"/>
          </a:xfrm>
        </p:grpSpPr>
        <p:pic>
          <p:nvPicPr>
            <p:cNvPr id="3" name="Picture 2">
              <a:extLst>
                <a:ext uri="{FF2B5EF4-FFF2-40B4-BE49-F238E27FC236}">
                  <a16:creationId xmlns="" xmlns:a16="http://schemas.microsoft.com/office/drawing/2014/main" id="{899CE756-4831-438C-AFC1-832512B7CF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4583"/>
            <a:stretch/>
          </p:blipFill>
          <p:spPr>
            <a:xfrm>
              <a:off x="749300" y="1325563"/>
              <a:ext cx="5537200" cy="1673902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="" xmlns:a16="http://schemas.microsoft.com/office/drawing/2014/main" id="{7C302535-FF39-4EEC-ABCB-4B0C3B4602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417" r="9270"/>
            <a:stretch/>
          </p:blipFill>
          <p:spPr>
            <a:xfrm>
              <a:off x="749300" y="2999465"/>
              <a:ext cx="5537200" cy="1677750"/>
            </a:xfrm>
            <a:prstGeom prst="rect">
              <a:avLst/>
            </a:prstGeom>
          </p:spPr>
        </p:pic>
      </p:grpSp>
      <p:sp>
        <p:nvSpPr>
          <p:cNvPr id="5" name="Title 4">
            <a:extLst>
              <a:ext uri="{FF2B5EF4-FFF2-40B4-BE49-F238E27FC236}">
                <a16:creationId xmlns="" xmlns:a16="http://schemas.microsoft.com/office/drawing/2014/main" id="{299FE5CC-B7FB-4E2E-B940-6A0D1F4C44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Vertigo effect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="" xmlns:a16="http://schemas.microsoft.com/office/drawing/2014/main" id="{F71DEDD5-E3F3-43E8-B389-10A51E5D9007}"/>
              </a:ext>
            </a:extLst>
          </p:cNvPr>
          <p:cNvSpPr txBox="1">
            <a:spLocks/>
          </p:cNvSpPr>
          <p:nvPr/>
        </p:nvSpPr>
        <p:spPr>
          <a:xfrm>
            <a:off x="152400" y="762000"/>
            <a:ext cx="8839200" cy="5715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US" dirty="0">
                <a:hlinkClick r:id="rId3"/>
              </a:rPr>
              <a:t>https://www.youtube.com/watch?time_continue=168&amp;v=_TTXY1Se0eg</a:t>
            </a:r>
            <a:r>
              <a:rPr lang="en-US" dirty="0"/>
              <a:t> (until 02:55)</a:t>
            </a:r>
          </a:p>
        </p:txBody>
      </p:sp>
    </p:spTree>
    <p:extLst>
      <p:ext uri="{BB962C8B-B14F-4D97-AF65-F5344CB8AC3E}">
        <p14:creationId xmlns:p14="http://schemas.microsoft.com/office/powerpoint/2010/main" val="3315709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36F8810-E97E-4F8E-83D0-153DA1575E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Vertigo effect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E635C4E7-BEEB-4361-9868-6CDB2A3EE6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42819FB2-C781-42B0-8308-5E070A8097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308" y="914400"/>
            <a:ext cx="8600243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018987"/>
      </p:ext>
    </p:extLst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B37C5DE-BC4E-4ECF-92B0-CD9D948A5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B4955FD9-239F-418C-ABB2-6CFAF2A5CE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2D-&gt;2D transformations</a:t>
            </a:r>
          </a:p>
          <a:p>
            <a:r>
              <a:rPr lang="en-US" dirty="0"/>
              <a:t>3D-&gt;3D transformations</a:t>
            </a:r>
          </a:p>
          <a:p>
            <a:r>
              <a:rPr lang="en-US" dirty="0"/>
              <a:t>3D-&gt;2D transformations (3D projections)</a:t>
            </a:r>
          </a:p>
          <a:p>
            <a:pPr lvl="1"/>
            <a:r>
              <a:rPr lang="en-US" dirty="0"/>
              <a:t>Perspective projection</a:t>
            </a:r>
          </a:p>
          <a:p>
            <a:pPr lvl="1"/>
            <a:r>
              <a:rPr lang="en-US" b="1" dirty="0"/>
              <a:t>Orthographic projection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8517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HHHIMG_1166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15" cstate="print">
            <a:lum bright="70000" contrast="-70000"/>
          </a:blip>
          <a:srcRect/>
          <a:stretch>
            <a:fillRect/>
          </a:stretch>
        </p:blipFill>
        <p:spPr bwMode="auto">
          <a:xfrm>
            <a:off x="973138" y="1949998"/>
            <a:ext cx="1160462" cy="869402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objective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Being able to do all of the below transformations with matrix manipulation: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Why matrix manipulation? </a:t>
            </a:r>
            <a:r>
              <a:rPr lang="en-US" dirty="0"/>
              <a:t>Because then we can easily concatenate transformations (for example translation and rotation).</a:t>
            </a:r>
          </a:p>
        </p:txBody>
      </p:sp>
      <p:pic>
        <p:nvPicPr>
          <p:cNvPr id="5" name="Picture 4" descr="HHHIMG_1166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1655763" y="1780932"/>
            <a:ext cx="1163637" cy="871780"/>
          </a:xfrm>
          <a:prstGeom prst="rect">
            <a:avLst/>
          </a:prstGeom>
          <a:noFill/>
        </p:spPr>
      </p:pic>
      <p:sp>
        <p:nvSpPr>
          <p:cNvPr id="6" name="Text Box 5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289050" y="2743200"/>
            <a:ext cx="12192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800" dirty="0"/>
              <a:t>translation</a:t>
            </a:r>
          </a:p>
        </p:txBody>
      </p:sp>
      <p:pic>
        <p:nvPicPr>
          <p:cNvPr id="7" name="Picture 6" descr="HHHIMG_1166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6096000" y="1981200"/>
            <a:ext cx="1682750" cy="762000"/>
          </a:xfrm>
          <a:prstGeom prst="rect">
            <a:avLst/>
          </a:prstGeom>
          <a:noFill/>
        </p:spPr>
      </p:pic>
      <p:sp>
        <p:nvSpPr>
          <p:cNvPr id="9" name="Text Box 8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3883025" y="2743200"/>
            <a:ext cx="12192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800" dirty="0"/>
              <a:t>rotation</a:t>
            </a:r>
          </a:p>
        </p:txBody>
      </p:sp>
      <p:sp>
        <p:nvSpPr>
          <p:cNvPr id="10" name="Text Box 9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6318250" y="2757487"/>
            <a:ext cx="12192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800" dirty="0"/>
              <a:t>scale</a:t>
            </a:r>
          </a:p>
        </p:txBody>
      </p:sp>
      <p:pic>
        <p:nvPicPr>
          <p:cNvPr id="11" name="Picture 10" descr="affine"/>
          <p:cNvPicPr>
            <a:picLocks noChangeAspect="1" noChangeArrowheads="1"/>
          </p:cNvPicPr>
          <p:nvPr>
            <p:custDataLst>
              <p:tags r:id="rId7"/>
            </p:custDataLst>
          </p:nvPr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1371600" y="3200400"/>
            <a:ext cx="1447800" cy="1083218"/>
          </a:xfrm>
          <a:prstGeom prst="rect">
            <a:avLst/>
          </a:prstGeom>
          <a:noFill/>
        </p:spPr>
      </p:pic>
      <p:sp>
        <p:nvSpPr>
          <p:cNvPr id="12" name="Text Box 11"/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1371600" y="4196305"/>
            <a:ext cx="12192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800" dirty="0"/>
              <a:t>shear</a:t>
            </a:r>
          </a:p>
        </p:txBody>
      </p:sp>
      <p:pic>
        <p:nvPicPr>
          <p:cNvPr id="13" name="Picture 12" descr="perspective"/>
          <p:cNvPicPr>
            <a:picLocks noChangeAspect="1" noChangeArrowheads="1"/>
          </p:cNvPicPr>
          <p:nvPr>
            <p:custDataLst>
              <p:tags r:id="rId9"/>
            </p:custDataLst>
          </p:nvPr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6201696" y="3270792"/>
            <a:ext cx="1563688" cy="1001713"/>
          </a:xfrm>
          <a:prstGeom prst="rect">
            <a:avLst/>
          </a:prstGeom>
          <a:noFill/>
        </p:spPr>
      </p:pic>
      <p:sp>
        <p:nvSpPr>
          <p:cNvPr id="14" name="Text Box 13"/>
          <p:cNvSpPr txBox="1"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6317584" y="4196305"/>
            <a:ext cx="13716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800" dirty="0"/>
              <a:t>projective</a:t>
            </a:r>
          </a:p>
        </p:txBody>
      </p:sp>
      <p:pic>
        <p:nvPicPr>
          <p:cNvPr id="18" name="Picture 17" descr="HHHIMG_1166"/>
          <p:cNvPicPr>
            <a:picLocks noChangeAspect="1" noChangeArrowheads="1"/>
          </p:cNvPicPr>
          <p:nvPr>
            <p:custDataLst>
              <p:tags r:id="rId11"/>
            </p:custDataLst>
          </p:nvPr>
        </p:nvPicPr>
        <p:blipFill>
          <a:blip r:embed="rId15" cstate="print"/>
          <a:srcRect/>
          <a:stretch>
            <a:fillRect/>
          </a:stretch>
        </p:blipFill>
        <p:spPr bwMode="auto">
          <a:xfrm rot="1702625">
            <a:off x="3883025" y="1671946"/>
            <a:ext cx="1163637" cy="871780"/>
          </a:xfrm>
          <a:prstGeom prst="rect">
            <a:avLst/>
          </a:prstGeom>
          <a:noFill/>
        </p:spPr>
      </p:pic>
      <p:pic>
        <p:nvPicPr>
          <p:cNvPr id="20" name="Picture 19" descr="affine"/>
          <p:cNvPicPr>
            <a:picLocks noChangeAspect="1" noChangeArrowheads="1"/>
          </p:cNvPicPr>
          <p:nvPr>
            <p:custDataLst>
              <p:tags r:id="rId12"/>
            </p:custDataLst>
          </p:nvPr>
        </p:nvPicPr>
        <p:blipFill>
          <a:blip r:embed="rId16" cstate="print"/>
          <a:srcRect/>
          <a:stretch>
            <a:fillRect/>
          </a:stretch>
        </p:blipFill>
        <p:spPr bwMode="auto">
          <a:xfrm rot="20841678">
            <a:off x="3502080" y="3332403"/>
            <a:ext cx="2001635" cy="889659"/>
          </a:xfrm>
          <a:prstGeom prst="rect">
            <a:avLst/>
          </a:prstGeom>
          <a:noFill/>
        </p:spPr>
      </p:pic>
      <p:sp>
        <p:nvSpPr>
          <p:cNvPr id="21" name="Text Box 11"/>
          <p:cNvSpPr txBox="1"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3919592" y="4191000"/>
            <a:ext cx="12192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800" dirty="0"/>
              <a:t>affine</a:t>
            </a:r>
          </a:p>
        </p:txBody>
      </p:sp>
    </p:spTree>
    <p:extLst>
      <p:ext uri="{BB962C8B-B14F-4D97-AF65-F5344CB8AC3E}">
        <p14:creationId xmlns:p14="http://schemas.microsoft.com/office/powerpoint/2010/main" val="175518716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8AFD84F-27FE-4CC1-AE4F-D4E45054C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Orthographic projection</a:t>
            </a:r>
          </a:p>
        </p:txBody>
      </p:sp>
      <p:pic>
        <p:nvPicPr>
          <p:cNvPr id="3" name="Picture 2" descr="Image result for perspective projection">
            <a:extLst>
              <a:ext uri="{FF2B5EF4-FFF2-40B4-BE49-F238E27FC236}">
                <a16:creationId xmlns="" xmlns:a16="http://schemas.microsoft.com/office/drawing/2014/main" id="{33586183-107C-4238-8F94-705D986068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319" y="2810303"/>
            <a:ext cx="8398681" cy="404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2">
            <a:extLst>
              <a:ext uri="{FF2B5EF4-FFF2-40B4-BE49-F238E27FC236}">
                <a16:creationId xmlns="" xmlns:a16="http://schemas.microsoft.com/office/drawing/2014/main" id="{543E7E28-9C7C-4CB7-BA6E-4590AB56CF39}"/>
              </a:ext>
            </a:extLst>
          </p:cNvPr>
          <p:cNvSpPr txBox="1">
            <a:spLocks/>
          </p:cNvSpPr>
          <p:nvPr/>
        </p:nvSpPr>
        <p:spPr>
          <a:xfrm>
            <a:off x="152400" y="762000"/>
            <a:ext cx="8839200" cy="571500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="" xmlns:a16="http://schemas.microsoft.com/office/drawing/2014/main" id="{B4955FD9-239F-418C-ABB2-6CFAF2A5CEB3}"/>
              </a:ext>
            </a:extLst>
          </p:cNvPr>
          <p:cNvSpPr txBox="1">
            <a:spLocks/>
          </p:cNvSpPr>
          <p:nvPr/>
        </p:nvSpPr>
        <p:spPr>
          <a:xfrm>
            <a:off x="304800" y="914400"/>
            <a:ext cx="8534400" cy="571500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 different kind of camera model that can be used is </a:t>
            </a:r>
            <a:r>
              <a:rPr lang="en-US" b="1" dirty="0" smtClean="0"/>
              <a:t>orthographic projection </a:t>
            </a:r>
            <a:r>
              <a:rPr lang="en-US" dirty="0" smtClean="0"/>
              <a:t>or </a:t>
            </a:r>
            <a:r>
              <a:rPr lang="en-US" b="1" dirty="0" smtClean="0"/>
              <a:t>orthographic camera</a:t>
            </a:r>
            <a:r>
              <a:rPr lang="en-US" dirty="0" smtClean="0"/>
              <a:t>.</a:t>
            </a:r>
          </a:p>
          <a:p>
            <a:r>
              <a:rPr lang="en-US" dirty="0" smtClean="0"/>
              <a:t>This kind of projection is invariant to the distance from the camera, and only depends on the object’s size.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905081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333806E-716B-4127-8FAD-9BE6143871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0"/>
            <a:ext cx="8839200" cy="762000"/>
          </a:xfrm>
        </p:spPr>
        <p:txBody>
          <a:bodyPr/>
          <a:lstStyle/>
          <a:p>
            <a:r>
              <a:rPr lang="en-US" dirty="0"/>
              <a:t>Orthographic projection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02B38623-BB64-452B-B8AF-A84D9DA18C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762000"/>
            <a:ext cx="8839200" cy="5715000"/>
          </a:xfrm>
        </p:spPr>
        <p:txBody>
          <a:bodyPr/>
          <a:lstStyle/>
          <a:p>
            <a:r>
              <a:rPr lang="en-US" dirty="0"/>
              <a:t>Orthographic matrix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Weak perspective matrix (with scale coefficient)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="" xmlns:a16="http://schemas.microsoft.com/office/drawing/2014/main" id="{1F07D034-8F3F-45CE-A0D0-86A3619CCD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4352925"/>
            <a:ext cx="7429500" cy="227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="" xmlns:a16="http://schemas.microsoft.com/office/drawing/2014/main" id="{FBCB7E7C-90B4-454D-87D6-4344E11264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367913"/>
            <a:ext cx="6477000" cy="227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="" xmlns:a16="http://schemas.microsoft.com/office/drawing/2014/main" id="{7771587C-975A-4B73-936D-FBC9C2E83252}"/>
              </a:ext>
            </a:extLst>
          </p:cNvPr>
          <p:cNvGrpSpPr/>
          <p:nvPr/>
        </p:nvGrpSpPr>
        <p:grpSpPr>
          <a:xfrm>
            <a:off x="5943600" y="606791"/>
            <a:ext cx="2895600" cy="1217443"/>
            <a:chOff x="3303354" y="2126754"/>
            <a:chExt cx="5950961" cy="2413993"/>
          </a:xfrm>
        </p:grpSpPr>
        <p:sp>
          <p:nvSpPr>
            <p:cNvPr id="10" name="Triangle">
              <a:extLst>
                <a:ext uri="{FF2B5EF4-FFF2-40B4-BE49-F238E27FC236}">
                  <a16:creationId xmlns="" xmlns:a16="http://schemas.microsoft.com/office/drawing/2014/main" id="{3F30BE67-1A9F-4543-A99B-B6ACBEA9775A}"/>
                </a:ext>
              </a:extLst>
            </p:cNvPr>
            <p:cNvSpPr/>
            <p:nvPr/>
          </p:nvSpPr>
          <p:spPr>
            <a:xfrm>
              <a:off x="3904621" y="2818804"/>
              <a:ext cx="2044899" cy="11043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9286"/>
                  </a:moveTo>
                  <a:lnTo>
                    <a:pt x="21600" y="0"/>
                  </a:lnTo>
                  <a:lnTo>
                    <a:pt x="8393" y="21600"/>
                  </a:lnTo>
                  <a:lnTo>
                    <a:pt x="0" y="9286"/>
                  </a:lnTo>
                  <a:close/>
                </a:path>
              </a:pathLst>
            </a:custGeom>
            <a:ln w="34925">
              <a:solidFill>
                <a:srgbClr val="000000"/>
              </a:solidFill>
            </a:ln>
          </p:spPr>
          <p:txBody>
            <a:bodyPr lIns="35719" tIns="35719" rIns="35719" bIns="35719" anchor="ctr"/>
            <a:lstStyle/>
            <a:p>
              <a:pPr marL="0" marR="0" lvl="0" indent="0" algn="ctr" defTabSz="410751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kumimoji="0" sz="2812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  <p:sp>
          <p:nvSpPr>
            <p:cNvPr id="11" name="Shape">
              <a:extLst>
                <a:ext uri="{FF2B5EF4-FFF2-40B4-BE49-F238E27FC236}">
                  <a16:creationId xmlns="" xmlns:a16="http://schemas.microsoft.com/office/drawing/2014/main" id="{D091D3D0-7374-4DF6-B418-3414A113DA7A}"/>
                </a:ext>
              </a:extLst>
            </p:cNvPr>
            <p:cNvSpPr/>
            <p:nvPr/>
          </p:nvSpPr>
          <p:spPr>
            <a:xfrm>
              <a:off x="3874854" y="3238500"/>
              <a:ext cx="89298" cy="878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560" y="2563"/>
                  </a:moveTo>
                  <a:lnTo>
                    <a:pt x="17760" y="0"/>
                  </a:lnTo>
                  <a:lnTo>
                    <a:pt x="21600" y="2563"/>
                  </a:lnTo>
                  <a:lnTo>
                    <a:pt x="21600" y="8054"/>
                  </a:lnTo>
                  <a:lnTo>
                    <a:pt x="21600" y="13546"/>
                  </a:lnTo>
                  <a:lnTo>
                    <a:pt x="17760" y="19037"/>
                  </a:lnTo>
                  <a:lnTo>
                    <a:pt x="10560" y="21600"/>
                  </a:lnTo>
                  <a:lnTo>
                    <a:pt x="3360" y="21600"/>
                  </a:lnTo>
                  <a:lnTo>
                    <a:pt x="0" y="19037"/>
                  </a:lnTo>
                  <a:lnTo>
                    <a:pt x="0" y="13546"/>
                  </a:lnTo>
                  <a:lnTo>
                    <a:pt x="0" y="8054"/>
                  </a:lnTo>
                  <a:lnTo>
                    <a:pt x="3360" y="2563"/>
                  </a:lnTo>
                  <a:lnTo>
                    <a:pt x="10560" y="2563"/>
                  </a:lnTo>
                  <a:close/>
                </a:path>
              </a:pathLst>
            </a:custGeom>
            <a:solidFill>
              <a:srgbClr val="000000"/>
            </a:solidFill>
            <a:ln w="11113">
              <a:solidFill>
                <a:srgbClr val="000000"/>
              </a:solidFill>
            </a:ln>
          </p:spPr>
          <p:txBody>
            <a:bodyPr lIns="35719" tIns="35719" rIns="35719" bIns="35719" anchor="ctr"/>
            <a:lstStyle/>
            <a:p>
              <a:pPr marL="0" marR="0" lvl="0" indent="0" algn="ctr" defTabSz="410751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kumimoji="0" sz="2812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  <p:sp>
          <p:nvSpPr>
            <p:cNvPr id="12" name="Shape">
              <a:extLst>
                <a:ext uri="{FF2B5EF4-FFF2-40B4-BE49-F238E27FC236}">
                  <a16:creationId xmlns="" xmlns:a16="http://schemas.microsoft.com/office/drawing/2014/main" id="{53A7B348-F374-47B8-8C01-ABFD75A0795C}"/>
                </a:ext>
              </a:extLst>
            </p:cNvPr>
            <p:cNvSpPr/>
            <p:nvPr/>
          </p:nvSpPr>
          <p:spPr>
            <a:xfrm>
              <a:off x="5892964" y="2763738"/>
              <a:ext cx="89298" cy="878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040" y="2563"/>
                  </a:moveTo>
                  <a:lnTo>
                    <a:pt x="17760" y="0"/>
                  </a:lnTo>
                  <a:lnTo>
                    <a:pt x="21600" y="2563"/>
                  </a:lnTo>
                  <a:lnTo>
                    <a:pt x="21600" y="8054"/>
                  </a:lnTo>
                  <a:lnTo>
                    <a:pt x="21600" y="13546"/>
                  </a:lnTo>
                  <a:lnTo>
                    <a:pt x="17760" y="19037"/>
                  </a:lnTo>
                  <a:lnTo>
                    <a:pt x="11040" y="21600"/>
                  </a:lnTo>
                  <a:lnTo>
                    <a:pt x="3840" y="21600"/>
                  </a:lnTo>
                  <a:lnTo>
                    <a:pt x="0" y="19037"/>
                  </a:lnTo>
                  <a:lnTo>
                    <a:pt x="0" y="13546"/>
                  </a:lnTo>
                  <a:lnTo>
                    <a:pt x="0" y="8054"/>
                  </a:lnTo>
                  <a:lnTo>
                    <a:pt x="3840" y="2563"/>
                  </a:lnTo>
                  <a:lnTo>
                    <a:pt x="11040" y="2563"/>
                  </a:lnTo>
                  <a:close/>
                </a:path>
              </a:pathLst>
            </a:custGeom>
            <a:solidFill>
              <a:srgbClr val="000000"/>
            </a:solidFill>
            <a:ln w="11113">
              <a:solidFill>
                <a:srgbClr val="000000"/>
              </a:solidFill>
            </a:ln>
          </p:spPr>
          <p:txBody>
            <a:bodyPr lIns="35719" tIns="35719" rIns="35719" bIns="35719" anchor="ctr"/>
            <a:lstStyle/>
            <a:p>
              <a:pPr marL="0" marR="0" lvl="0" indent="0" algn="ctr" defTabSz="410751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kumimoji="0" sz="2812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  <p:sp>
          <p:nvSpPr>
            <p:cNvPr id="13" name="Shape">
              <a:extLst>
                <a:ext uri="{FF2B5EF4-FFF2-40B4-BE49-F238E27FC236}">
                  <a16:creationId xmlns="" xmlns:a16="http://schemas.microsoft.com/office/drawing/2014/main" id="{37338739-5578-4AE2-80B0-BA81DAB7D3D7}"/>
                </a:ext>
              </a:extLst>
            </p:cNvPr>
            <p:cNvSpPr/>
            <p:nvPr/>
          </p:nvSpPr>
          <p:spPr>
            <a:xfrm>
              <a:off x="4656698" y="3878461"/>
              <a:ext cx="87313" cy="878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563"/>
                  </a:moveTo>
                  <a:lnTo>
                    <a:pt x="18164" y="0"/>
                  </a:lnTo>
                  <a:lnTo>
                    <a:pt x="21600" y="2563"/>
                  </a:lnTo>
                  <a:lnTo>
                    <a:pt x="21600" y="8054"/>
                  </a:lnTo>
                  <a:lnTo>
                    <a:pt x="21600" y="13546"/>
                  </a:lnTo>
                  <a:lnTo>
                    <a:pt x="18164" y="19037"/>
                  </a:lnTo>
                  <a:lnTo>
                    <a:pt x="10800" y="21600"/>
                  </a:lnTo>
                  <a:lnTo>
                    <a:pt x="3436" y="21600"/>
                  </a:lnTo>
                  <a:lnTo>
                    <a:pt x="0" y="19037"/>
                  </a:lnTo>
                  <a:lnTo>
                    <a:pt x="0" y="13546"/>
                  </a:lnTo>
                  <a:lnTo>
                    <a:pt x="0" y="8054"/>
                  </a:lnTo>
                  <a:lnTo>
                    <a:pt x="3436" y="2563"/>
                  </a:lnTo>
                  <a:lnTo>
                    <a:pt x="10800" y="2563"/>
                  </a:lnTo>
                  <a:close/>
                </a:path>
              </a:pathLst>
            </a:custGeom>
            <a:solidFill>
              <a:srgbClr val="000000"/>
            </a:solidFill>
            <a:ln w="11113">
              <a:solidFill>
                <a:srgbClr val="000000"/>
              </a:solidFill>
            </a:ln>
          </p:spPr>
          <p:txBody>
            <a:bodyPr lIns="35719" tIns="35719" rIns="35719" bIns="35719" anchor="ctr"/>
            <a:lstStyle/>
            <a:p>
              <a:pPr marL="0" marR="0" lvl="0" indent="0" algn="ctr" defTabSz="410751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kumimoji="0" sz="2812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  <p:sp>
          <p:nvSpPr>
            <p:cNvPr id="14" name="Shape">
              <a:extLst>
                <a:ext uri="{FF2B5EF4-FFF2-40B4-BE49-F238E27FC236}">
                  <a16:creationId xmlns="" xmlns:a16="http://schemas.microsoft.com/office/drawing/2014/main" id="{7E115E1A-3EA9-47A3-AED8-400A451C9AC1}"/>
                </a:ext>
              </a:extLst>
            </p:cNvPr>
            <p:cNvSpPr/>
            <p:nvPr/>
          </p:nvSpPr>
          <p:spPr>
            <a:xfrm>
              <a:off x="3303354" y="2126754"/>
              <a:ext cx="3327798" cy="2413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7718"/>
                  </a:moveTo>
                  <a:lnTo>
                    <a:pt x="21600" y="0"/>
                  </a:lnTo>
                  <a:lnTo>
                    <a:pt x="21600" y="13870"/>
                  </a:lnTo>
                  <a:lnTo>
                    <a:pt x="0" y="21600"/>
                  </a:lnTo>
                  <a:lnTo>
                    <a:pt x="0" y="7718"/>
                  </a:lnTo>
                  <a:close/>
                </a:path>
              </a:pathLst>
            </a:custGeom>
            <a:ln w="11113">
              <a:solidFill>
                <a:srgbClr val="000000"/>
              </a:solidFill>
            </a:ln>
          </p:spPr>
          <p:txBody>
            <a:bodyPr lIns="35719" tIns="35719" rIns="35719" bIns="35719" anchor="ctr"/>
            <a:lstStyle/>
            <a:p>
              <a:pPr marL="0" marR="0" lvl="0" indent="0" algn="ctr" defTabSz="410751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kumimoji="0" sz="2812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  <p:sp>
          <p:nvSpPr>
            <p:cNvPr id="15" name="Image">
              <a:extLst>
                <a:ext uri="{FF2B5EF4-FFF2-40B4-BE49-F238E27FC236}">
                  <a16:creationId xmlns="" xmlns:a16="http://schemas.microsoft.com/office/drawing/2014/main" id="{5BCDD89F-7676-420E-949E-5095F8D25793}"/>
                </a:ext>
              </a:extLst>
            </p:cNvPr>
            <p:cNvSpPr txBox="1"/>
            <p:nvPr/>
          </p:nvSpPr>
          <p:spPr>
            <a:xfrm>
              <a:off x="5817940" y="2365133"/>
              <a:ext cx="751809" cy="33239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 anchor="ctr">
              <a:spAutoFit/>
            </a:bodyPr>
            <a:lstStyle>
              <a:lvl1pPr defTabSz="546100">
                <a:lnSpc>
                  <a:spcPct val="90000"/>
                </a:lnSpc>
                <a:buClr>
                  <a:srgbClr val="000000"/>
                </a:buClr>
                <a:buFont typeface="Helvetica"/>
                <a:defRPr sz="2200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marL="0" marR="0" lvl="0" indent="0" algn="ctr" defTabSz="383963" rtl="0" eaLnBrk="1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Helvetica"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>
                    <a:solidFill>
                      <a:srgbClr val="000000"/>
                    </a:solidFill>
                  </a:uFill>
                  <a:latin typeface="Calibri Light" panose="020F0302020204030204"/>
                  <a:cs typeface="Helvetica"/>
                  <a:sym typeface="Helvetica"/>
                </a:rPr>
                <a:t>i</a:t>
              </a:r>
              <a:r>
                <a:rPr kumimoji="0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>
                    <a:solidFill>
                      <a:srgbClr val="000000"/>
                    </a:solidFill>
                  </a:uFill>
                  <a:latin typeface="Calibri Light" panose="020F0302020204030204"/>
                  <a:cs typeface="Helvetica"/>
                  <a:sym typeface="Helvetica"/>
                </a:rPr>
                <a:t>mage</a:t>
              </a:r>
            </a:p>
          </p:txBody>
        </p:sp>
        <p:sp>
          <p:nvSpPr>
            <p:cNvPr id="16" name="World">
              <a:extLst>
                <a:ext uri="{FF2B5EF4-FFF2-40B4-BE49-F238E27FC236}">
                  <a16:creationId xmlns="" xmlns:a16="http://schemas.microsoft.com/office/drawing/2014/main" id="{F699A617-ED47-40DC-B3E5-BEEFCD253A7D}"/>
                </a:ext>
              </a:extLst>
            </p:cNvPr>
            <p:cNvSpPr txBox="1"/>
            <p:nvPr/>
          </p:nvSpPr>
          <p:spPr>
            <a:xfrm>
              <a:off x="8545787" y="2364367"/>
              <a:ext cx="708528" cy="33239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 anchor="ctr">
              <a:spAutoFit/>
            </a:bodyPr>
            <a:lstStyle>
              <a:lvl1pPr defTabSz="546100">
                <a:lnSpc>
                  <a:spcPct val="90000"/>
                </a:lnSpc>
                <a:buClr>
                  <a:srgbClr val="000000"/>
                </a:buClr>
                <a:buFont typeface="Helvetica"/>
                <a:defRPr sz="2200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marL="0" marR="0" lvl="0" indent="0" algn="ctr" defTabSz="383963" rtl="0" eaLnBrk="1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Helvetica"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>
                    <a:solidFill>
                      <a:srgbClr val="000000"/>
                    </a:solidFill>
                  </a:uFill>
                  <a:latin typeface="Calibri Light" panose="020F0302020204030204"/>
                  <a:cs typeface="Helvetica"/>
                  <a:sym typeface="Helvetica"/>
                </a:rPr>
                <a:t>w</a:t>
              </a:r>
              <a:r>
                <a:rPr kumimoji="0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>
                    <a:solidFill>
                      <a:srgbClr val="000000"/>
                    </a:solidFill>
                  </a:uFill>
                  <a:latin typeface="Calibri Light" panose="020F0302020204030204"/>
                  <a:cs typeface="Helvetica"/>
                  <a:sym typeface="Helvetica"/>
                </a:rPr>
                <a:t>orld</a:t>
              </a:r>
            </a:p>
          </p:txBody>
        </p:sp>
        <p:grpSp>
          <p:nvGrpSpPr>
            <p:cNvPr id="17" name="Group">
              <a:extLst>
                <a:ext uri="{FF2B5EF4-FFF2-40B4-BE49-F238E27FC236}">
                  <a16:creationId xmlns="" xmlns:a16="http://schemas.microsoft.com/office/drawing/2014/main" id="{584D590B-D5C2-4112-87E3-00CE0DB4EF2B}"/>
                </a:ext>
              </a:extLst>
            </p:cNvPr>
            <p:cNvGrpSpPr/>
            <p:nvPr/>
          </p:nvGrpSpPr>
          <p:grpSpPr>
            <a:xfrm>
              <a:off x="7129230" y="2741415"/>
              <a:ext cx="1580555" cy="1206996"/>
              <a:chOff x="0" y="0"/>
              <a:chExt cx="2247900" cy="1716616"/>
            </a:xfrm>
          </p:grpSpPr>
          <p:sp>
            <p:nvSpPr>
              <p:cNvPr id="21" name="Shape">
                <a:extLst>
                  <a:ext uri="{FF2B5EF4-FFF2-40B4-BE49-F238E27FC236}">
                    <a16:creationId xmlns="" xmlns:a16="http://schemas.microsoft.com/office/drawing/2014/main" id="{908D75B1-B312-4A12-AC29-9350C7B53AF0}"/>
                  </a:ext>
                </a:extLst>
              </p:cNvPr>
              <p:cNvSpPr/>
              <p:nvPr/>
            </p:nvSpPr>
            <p:spPr>
              <a:xfrm>
                <a:off x="0" y="679450"/>
                <a:ext cx="93134" cy="12488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563"/>
                    </a:moveTo>
                    <a:lnTo>
                      <a:pt x="18164" y="0"/>
                    </a:lnTo>
                    <a:lnTo>
                      <a:pt x="21600" y="2563"/>
                    </a:lnTo>
                    <a:lnTo>
                      <a:pt x="21600" y="8054"/>
                    </a:lnTo>
                    <a:lnTo>
                      <a:pt x="21600" y="13546"/>
                    </a:lnTo>
                    <a:lnTo>
                      <a:pt x="18164" y="19037"/>
                    </a:lnTo>
                    <a:lnTo>
                      <a:pt x="10800" y="21600"/>
                    </a:lnTo>
                    <a:lnTo>
                      <a:pt x="3436" y="21600"/>
                    </a:lnTo>
                    <a:lnTo>
                      <a:pt x="0" y="19037"/>
                    </a:lnTo>
                    <a:lnTo>
                      <a:pt x="0" y="13546"/>
                    </a:lnTo>
                    <a:lnTo>
                      <a:pt x="0" y="8054"/>
                    </a:lnTo>
                    <a:lnTo>
                      <a:pt x="3436" y="2563"/>
                    </a:lnTo>
                    <a:lnTo>
                      <a:pt x="10800" y="2563"/>
                    </a:lnTo>
                    <a:close/>
                  </a:path>
                </a:pathLst>
              </a:custGeom>
              <a:solidFill>
                <a:srgbClr val="000000"/>
              </a:solidFill>
              <a:ln w="11113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 marL="0" marR="0" lvl="0" indent="0" algn="ctr" defTabSz="410751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kumimoji="0" sz="2812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sym typeface="Gill Sans"/>
                </a:endParaRPr>
              </a:p>
            </p:txBody>
          </p:sp>
          <p:sp>
            <p:nvSpPr>
              <p:cNvPr id="22" name="Shape">
                <a:extLst>
                  <a:ext uri="{FF2B5EF4-FFF2-40B4-BE49-F238E27FC236}">
                    <a16:creationId xmlns="" xmlns:a16="http://schemas.microsoft.com/office/drawing/2014/main" id="{09CCE5DF-55A1-4C80-A58F-D04F88FE65D9}"/>
                  </a:ext>
                </a:extLst>
              </p:cNvPr>
              <p:cNvSpPr/>
              <p:nvPr/>
            </p:nvSpPr>
            <p:spPr>
              <a:xfrm>
                <a:off x="2152650" y="0"/>
                <a:ext cx="95250" cy="12488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560" y="2929"/>
                    </a:moveTo>
                    <a:lnTo>
                      <a:pt x="17760" y="0"/>
                    </a:lnTo>
                    <a:lnTo>
                      <a:pt x="21600" y="2929"/>
                    </a:lnTo>
                    <a:lnTo>
                      <a:pt x="21600" y="8054"/>
                    </a:lnTo>
                    <a:lnTo>
                      <a:pt x="21600" y="13546"/>
                    </a:lnTo>
                    <a:lnTo>
                      <a:pt x="17760" y="19037"/>
                    </a:lnTo>
                    <a:lnTo>
                      <a:pt x="10560" y="21600"/>
                    </a:lnTo>
                    <a:lnTo>
                      <a:pt x="3360" y="21600"/>
                    </a:lnTo>
                    <a:lnTo>
                      <a:pt x="0" y="19037"/>
                    </a:lnTo>
                    <a:lnTo>
                      <a:pt x="0" y="13546"/>
                    </a:lnTo>
                    <a:lnTo>
                      <a:pt x="0" y="8054"/>
                    </a:lnTo>
                    <a:lnTo>
                      <a:pt x="3360" y="2929"/>
                    </a:lnTo>
                    <a:lnTo>
                      <a:pt x="10560" y="2929"/>
                    </a:lnTo>
                    <a:close/>
                  </a:path>
                </a:pathLst>
              </a:custGeom>
              <a:solidFill>
                <a:srgbClr val="000000"/>
              </a:solidFill>
              <a:ln w="11113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 marL="0" marR="0" lvl="0" indent="0" algn="ctr" defTabSz="410751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kumimoji="0" sz="2812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sym typeface="Gill Sans"/>
                </a:endParaRPr>
              </a:p>
            </p:txBody>
          </p:sp>
          <p:sp>
            <p:nvSpPr>
              <p:cNvPr id="23" name="Shape">
                <a:extLst>
                  <a:ext uri="{FF2B5EF4-FFF2-40B4-BE49-F238E27FC236}">
                    <a16:creationId xmlns="" xmlns:a16="http://schemas.microsoft.com/office/drawing/2014/main" id="{4C65ECBF-A5C2-4F1D-8591-102643F7E8ED}"/>
                  </a:ext>
                </a:extLst>
              </p:cNvPr>
              <p:cNvSpPr/>
              <p:nvPr/>
            </p:nvSpPr>
            <p:spPr>
              <a:xfrm>
                <a:off x="831850" y="1589616"/>
                <a:ext cx="95250" cy="1270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040" y="2880"/>
                    </a:moveTo>
                    <a:lnTo>
                      <a:pt x="17760" y="0"/>
                    </a:lnTo>
                    <a:lnTo>
                      <a:pt x="21600" y="2880"/>
                    </a:lnTo>
                    <a:lnTo>
                      <a:pt x="21600" y="7920"/>
                    </a:lnTo>
                    <a:lnTo>
                      <a:pt x="21600" y="13320"/>
                    </a:lnTo>
                    <a:lnTo>
                      <a:pt x="17760" y="18720"/>
                    </a:lnTo>
                    <a:lnTo>
                      <a:pt x="11040" y="21600"/>
                    </a:lnTo>
                    <a:lnTo>
                      <a:pt x="3840" y="21600"/>
                    </a:lnTo>
                    <a:lnTo>
                      <a:pt x="0" y="18720"/>
                    </a:lnTo>
                    <a:lnTo>
                      <a:pt x="0" y="13320"/>
                    </a:lnTo>
                    <a:lnTo>
                      <a:pt x="0" y="7920"/>
                    </a:lnTo>
                    <a:lnTo>
                      <a:pt x="3840" y="2880"/>
                    </a:lnTo>
                    <a:lnTo>
                      <a:pt x="11040" y="2880"/>
                    </a:lnTo>
                    <a:close/>
                  </a:path>
                </a:pathLst>
              </a:custGeom>
              <a:solidFill>
                <a:srgbClr val="000000"/>
              </a:solidFill>
              <a:ln w="11113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 marL="0" marR="0" lvl="0" indent="0" algn="ctr" defTabSz="410751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kumimoji="0" sz="2812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sym typeface="Gill Sans"/>
                </a:endParaRPr>
              </a:p>
            </p:txBody>
          </p:sp>
          <p:sp>
            <p:nvSpPr>
              <p:cNvPr id="24" name="Triangle">
                <a:extLst>
                  <a:ext uri="{FF2B5EF4-FFF2-40B4-BE49-F238E27FC236}">
                    <a16:creationId xmlns="" xmlns:a16="http://schemas.microsoft.com/office/drawing/2014/main" id="{F1B30233-DE81-4078-9E65-42E13D37BA1D}"/>
                  </a:ext>
                </a:extLst>
              </p:cNvPr>
              <p:cNvSpPr/>
              <p:nvPr/>
            </p:nvSpPr>
            <p:spPr>
              <a:xfrm>
                <a:off x="63500" y="82550"/>
                <a:ext cx="2184400" cy="157056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9286"/>
                    </a:moveTo>
                    <a:lnTo>
                      <a:pt x="21600" y="0"/>
                    </a:lnTo>
                    <a:lnTo>
                      <a:pt x="8393" y="21600"/>
                    </a:lnTo>
                    <a:lnTo>
                      <a:pt x="0" y="9286"/>
                    </a:lnTo>
                    <a:close/>
                  </a:path>
                </a:pathLst>
              </a:custGeom>
              <a:noFill/>
              <a:ln w="349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 marL="0" marR="0" lvl="0" indent="0" algn="ctr" defTabSz="410751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kumimoji="0" sz="2812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sym typeface="Gill Sans"/>
                </a:endParaRPr>
              </a:p>
            </p:txBody>
          </p:sp>
        </p:grpSp>
        <p:sp>
          <p:nvSpPr>
            <p:cNvPr id="18" name="Line">
              <a:extLst>
                <a:ext uri="{FF2B5EF4-FFF2-40B4-BE49-F238E27FC236}">
                  <a16:creationId xmlns="" xmlns:a16="http://schemas.microsoft.com/office/drawing/2014/main" id="{517E72AD-C61A-4BF2-9FF3-43A3D2A0766F}"/>
                </a:ext>
              </a:extLst>
            </p:cNvPr>
            <p:cNvSpPr/>
            <p:nvPr/>
          </p:nvSpPr>
          <p:spPr>
            <a:xfrm>
              <a:off x="4673566" y="3939302"/>
              <a:ext cx="3040559" cy="0"/>
            </a:xfrm>
            <a:prstGeom prst="line">
              <a:avLst/>
            </a:prstGeom>
            <a:ln w="12700">
              <a:solidFill>
                <a:srgbClr val="000000"/>
              </a:solidFill>
              <a:prstDash val="dash"/>
            </a:ln>
          </p:spPr>
          <p:txBody>
            <a:bodyPr lIns="35719" tIns="35719" rIns="35719" bIns="35719" anchor="ctr"/>
            <a:lstStyle/>
            <a:p>
              <a:pPr marL="0" marR="0" lvl="0" indent="0" algn="l" defTabSz="321457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84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cs typeface="Helvetica"/>
                <a:sym typeface="Helvetica"/>
              </a:endParaRPr>
            </a:p>
          </p:txBody>
        </p:sp>
        <p:sp>
          <p:nvSpPr>
            <p:cNvPr id="19" name="Line">
              <a:extLst>
                <a:ext uri="{FF2B5EF4-FFF2-40B4-BE49-F238E27FC236}">
                  <a16:creationId xmlns="" xmlns:a16="http://schemas.microsoft.com/office/drawing/2014/main" id="{1D2F841D-38B2-4C04-B931-DE9F6CAA91EA}"/>
                </a:ext>
              </a:extLst>
            </p:cNvPr>
            <p:cNvSpPr/>
            <p:nvPr/>
          </p:nvSpPr>
          <p:spPr>
            <a:xfrm>
              <a:off x="3894699" y="3287613"/>
              <a:ext cx="3279180" cy="0"/>
            </a:xfrm>
            <a:prstGeom prst="line">
              <a:avLst/>
            </a:prstGeom>
            <a:ln w="12700">
              <a:solidFill>
                <a:srgbClr val="000000"/>
              </a:solidFill>
              <a:prstDash val="dash"/>
            </a:ln>
          </p:spPr>
          <p:txBody>
            <a:bodyPr lIns="35719" tIns="35719" rIns="35719" bIns="35719" anchor="ctr"/>
            <a:lstStyle/>
            <a:p>
              <a:pPr marL="0" marR="0" lvl="0" indent="0" algn="l" defTabSz="321457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84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cs typeface="Helvetica"/>
                <a:sym typeface="Helvetica"/>
              </a:endParaRPr>
            </a:p>
          </p:txBody>
        </p:sp>
        <p:sp>
          <p:nvSpPr>
            <p:cNvPr id="20" name="Line">
              <a:extLst>
                <a:ext uri="{FF2B5EF4-FFF2-40B4-BE49-F238E27FC236}">
                  <a16:creationId xmlns="" xmlns:a16="http://schemas.microsoft.com/office/drawing/2014/main" id="{9973EB49-26A6-429D-AC0E-835375E6612A}"/>
                </a:ext>
              </a:extLst>
            </p:cNvPr>
            <p:cNvSpPr/>
            <p:nvPr/>
          </p:nvSpPr>
          <p:spPr>
            <a:xfrm>
              <a:off x="5932652" y="2818627"/>
              <a:ext cx="2777133" cy="0"/>
            </a:xfrm>
            <a:prstGeom prst="line">
              <a:avLst/>
            </a:prstGeom>
            <a:ln w="12700">
              <a:solidFill>
                <a:srgbClr val="000000"/>
              </a:solidFill>
              <a:prstDash val="dash"/>
            </a:ln>
          </p:spPr>
          <p:txBody>
            <a:bodyPr lIns="35719" tIns="35719" rIns="35719" bIns="35719" anchor="ctr"/>
            <a:lstStyle/>
            <a:p>
              <a:pPr marL="0" marR="0" lvl="0" indent="0" algn="l" defTabSz="321457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84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cs typeface="Helvetica"/>
                <a:sym typeface="Helvetic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8877064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333806E-716B-4127-8FAD-9BE6143871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0"/>
            <a:ext cx="8839200" cy="762000"/>
          </a:xfrm>
        </p:spPr>
        <p:txBody>
          <a:bodyPr/>
          <a:lstStyle/>
          <a:p>
            <a:r>
              <a:rPr lang="en-US" dirty="0"/>
              <a:t>Orthographic projection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02B38623-BB64-452B-B8AF-A84D9DA18C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762000"/>
            <a:ext cx="8839200" cy="6096000"/>
          </a:xfrm>
        </p:spPr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When can we assume a weak perspective camera?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59828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333806E-716B-4127-8FAD-9BE6143871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0"/>
            <a:ext cx="8839200" cy="762000"/>
          </a:xfrm>
        </p:spPr>
        <p:txBody>
          <a:bodyPr/>
          <a:lstStyle/>
          <a:p>
            <a:r>
              <a:rPr lang="en-US" dirty="0"/>
              <a:t>Orthographic projection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02B38623-BB64-452B-B8AF-A84D9DA18C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762000"/>
            <a:ext cx="8839200" cy="6096000"/>
          </a:xfrm>
        </p:spPr>
        <p:txBody>
          <a:bodyPr/>
          <a:lstStyle/>
          <a:p>
            <a:r>
              <a:rPr lang="en-US" dirty="0"/>
              <a:t>When can we assume a weak perspective camera?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25" name="pasted-image-small.png" descr="pasted-image-small.png">
            <a:extLst>
              <a:ext uri="{FF2B5EF4-FFF2-40B4-BE49-F238E27FC236}">
                <a16:creationId xmlns="" xmlns:a16="http://schemas.microsoft.com/office/drawing/2014/main" id="{0290967E-CB73-4BEA-B7D8-10C8956EFF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479" b="26552"/>
          <a:stretch/>
        </p:blipFill>
        <p:spPr>
          <a:xfrm>
            <a:off x="5030620" y="4036997"/>
            <a:ext cx="4035762" cy="2294977"/>
          </a:xfrm>
          <a:prstGeom prst="rect">
            <a:avLst/>
          </a:prstGeom>
          <a:ln w="12700">
            <a:miter lim="400000"/>
          </a:ln>
        </p:spPr>
      </p:pic>
      <p:pic>
        <p:nvPicPr>
          <p:cNvPr id="5122" name="Picture 2" descr="Image result for graffiti wall">
            <a:extLst>
              <a:ext uri="{FF2B5EF4-FFF2-40B4-BE49-F238E27FC236}">
                <a16:creationId xmlns="" xmlns:a16="http://schemas.microsoft.com/office/drawing/2014/main" id="{7335586C-3729-450B-8456-A625C67695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0619" y="1271629"/>
            <a:ext cx="4035762" cy="2688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6" name="Content Placeholder 2">
                <a:extLst>
                  <a:ext uri="{FF2B5EF4-FFF2-40B4-BE49-F238E27FC236}">
                    <a16:creationId xmlns="" xmlns:a16="http://schemas.microsoft.com/office/drawing/2014/main" id="{03BA8774-235B-48DB-A50C-DCB7AC60FC5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2400" y="827054"/>
                <a:ext cx="4953000" cy="497889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dirty="0"/>
              </a:p>
              <a:p>
                <a:r>
                  <a:rPr lang="en-US" dirty="0"/>
                  <a:t>When dealing with a lane parallel to image plane-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is the distance to this plane.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When far away objects- we can assume the average distance to the objects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6" name="Content Placeholder 2">
                <a:extLst>
                  <a:ext uri="{FF2B5EF4-FFF2-40B4-BE49-F238E27FC236}">
                    <a16:creationId xmlns:a16="http://schemas.microsoft.com/office/drawing/2014/main" id="{03BA8774-235B-48DB-A50C-DCB7AC60FC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" y="827054"/>
                <a:ext cx="4953000" cy="4978894"/>
              </a:xfrm>
              <a:prstGeom prst="rect">
                <a:avLst/>
              </a:prstGeom>
              <a:blipFill>
                <a:blip r:embed="rId5"/>
                <a:stretch>
                  <a:fillRect l="-22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2593597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333806E-716B-4127-8FAD-9BE6143871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0"/>
            <a:ext cx="8839200" cy="762000"/>
          </a:xfrm>
        </p:spPr>
        <p:txBody>
          <a:bodyPr/>
          <a:lstStyle/>
          <a:p>
            <a:r>
              <a:rPr lang="en-US" dirty="0"/>
              <a:t>Orthographic projection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02B38623-BB64-452B-B8AF-A84D9DA18C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762000"/>
            <a:ext cx="8839200" cy="6096000"/>
          </a:xfrm>
        </p:spPr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Why we want to assume a weak perspective camera?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836719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333806E-716B-4127-8FAD-9BE6143871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0"/>
            <a:ext cx="8839200" cy="762000"/>
          </a:xfrm>
        </p:spPr>
        <p:txBody>
          <a:bodyPr/>
          <a:lstStyle/>
          <a:p>
            <a:r>
              <a:rPr lang="en-US" dirty="0"/>
              <a:t>Orthographic projection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02B38623-BB64-452B-B8AF-A84D9DA18C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762000"/>
            <a:ext cx="8839200" cy="6096000"/>
          </a:xfrm>
        </p:spPr>
        <p:txBody>
          <a:bodyPr/>
          <a:lstStyle/>
          <a:p>
            <a:r>
              <a:rPr lang="en-US" dirty="0"/>
              <a:t>Why we want to assume a weak perspective camera?</a:t>
            </a:r>
          </a:p>
          <a:p>
            <a:r>
              <a:rPr lang="en-US" dirty="0"/>
              <a:t>Easier to do a lot of image manipulation. For example: image stitching (no projective transformation, just affine), called </a:t>
            </a:r>
            <a:r>
              <a:rPr lang="en-US" dirty="0" err="1"/>
              <a:t>panograma</a:t>
            </a:r>
            <a:r>
              <a:rPr lang="en-US" dirty="0"/>
              <a:t>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7170" name="Picture 2" descr="Image result for panograma">
            <a:extLst>
              <a:ext uri="{FF2B5EF4-FFF2-40B4-BE49-F238E27FC236}">
                <a16:creationId xmlns="" xmlns:a16="http://schemas.microsoft.com/office/drawing/2014/main" id="{A829CB00-DA84-4E00-B187-EEAE34A3F7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2653378"/>
            <a:ext cx="6457766" cy="417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059229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droppedImage.png" descr="dropped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14450" y="1"/>
            <a:ext cx="65151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31" name="Camera is…"/>
          <p:cNvSpPr txBox="1"/>
          <p:nvPr/>
        </p:nvSpPr>
        <p:spPr>
          <a:xfrm>
            <a:off x="153785" y="1159090"/>
            <a:ext cx="1665491" cy="22881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pPr marL="0" marR="0" lvl="0" indent="0" algn="ctr" defTabSz="41075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 pitchFamily="34" charset="0"/>
                <a:sym typeface="Helvetica Light"/>
              </a:rPr>
              <a:t>c</a:t>
            </a: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 pitchFamily="34" charset="0"/>
                <a:sym typeface="Helvetica Light"/>
              </a:rPr>
              <a:t>amera is </a:t>
            </a:r>
            <a:r>
              <a:rPr kumimoji="0" sz="24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 pitchFamily="34" charset="0"/>
                <a:ea typeface="Helvetica"/>
                <a:cs typeface="Helvetica"/>
                <a:sym typeface="Helvetica"/>
              </a:rPr>
              <a:t>close</a:t>
            </a: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 pitchFamily="34" charset="0"/>
                <a:sym typeface="Helvetica Light"/>
              </a:rPr>
              <a:t> to object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 pitchFamily="34" charset="0"/>
                <a:sym typeface="Helvetica Light"/>
              </a:rPr>
              <a:t> and has</a:t>
            </a:r>
            <a:endParaRPr kumimoji="0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 Light" panose="020F0302020204030204" pitchFamily="34" charset="0"/>
              <a:sym typeface="Helvetica Light"/>
            </a:endParaRPr>
          </a:p>
          <a:p>
            <a:pPr marL="0" marR="0" lvl="0" indent="0" algn="ctr" defTabSz="41075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r>
              <a:rPr kumimoji="0" sz="24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 pitchFamily="34" charset="0"/>
                <a:ea typeface="Helvetica"/>
                <a:cs typeface="Helvetica"/>
                <a:sym typeface="Helvetica"/>
              </a:rPr>
              <a:t>small</a:t>
            </a: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 pitchFamily="34" charset="0"/>
                <a:sym typeface="Helvetica Light"/>
              </a:rPr>
              <a:t> focal length</a:t>
            </a:r>
          </a:p>
        </p:txBody>
      </p:sp>
      <p:sp>
        <p:nvSpPr>
          <p:cNvPr id="132" name="Camera is…"/>
          <p:cNvSpPr txBox="1"/>
          <p:nvPr/>
        </p:nvSpPr>
        <p:spPr>
          <a:xfrm>
            <a:off x="7174381" y="1528422"/>
            <a:ext cx="1741019" cy="15494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pPr marL="0" marR="0" lvl="0" indent="0" algn="ctr" defTabSz="41075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 pitchFamily="34" charset="0"/>
                <a:sym typeface="Helvetica Light"/>
              </a:rPr>
              <a:t>c</a:t>
            </a: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 pitchFamily="34" charset="0"/>
                <a:sym typeface="Helvetica Light"/>
              </a:rPr>
              <a:t>amera is </a:t>
            </a:r>
            <a:r>
              <a:rPr kumimoji="0" sz="24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 pitchFamily="34" charset="0"/>
                <a:ea typeface="Helvetica"/>
                <a:cs typeface="Helvetica"/>
                <a:sym typeface="Helvetica"/>
              </a:rPr>
              <a:t>far</a:t>
            </a: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 pitchFamily="34" charset="0"/>
                <a:sym typeface="Helvetica Light"/>
              </a:rPr>
              <a:t> from objec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 pitchFamily="34" charset="0"/>
                <a:sym typeface="Helvetica Light"/>
              </a:rPr>
              <a:t>t and has </a:t>
            </a:r>
            <a:r>
              <a:rPr kumimoji="0" sz="24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 pitchFamily="34" charset="0"/>
                <a:ea typeface="Helvetica"/>
                <a:cs typeface="Helvetica"/>
                <a:sym typeface="Helvetica"/>
              </a:rPr>
              <a:t>large</a:t>
            </a: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 pitchFamily="34" charset="0"/>
                <a:sym typeface="Helvetica Light"/>
              </a:rPr>
              <a:t> focal length</a:t>
            </a:r>
          </a:p>
        </p:txBody>
      </p:sp>
    </p:spTree>
    <p:extLst>
      <p:ext uri="{BB962C8B-B14F-4D97-AF65-F5344CB8AC3E}">
        <p14:creationId xmlns:p14="http://schemas.microsoft.com/office/powerpoint/2010/main" val="2328314606"/>
      </p:ext>
    </p:extLst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Different cameras</a:t>
            </a:r>
            <a:endParaRPr dirty="0"/>
          </a:p>
        </p:txBody>
      </p:sp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12AEAEA1-126B-4758-8FB3-3B3252A0EEF3}"/>
              </a:ext>
            </a:extLst>
          </p:cNvPr>
          <p:cNvGrpSpPr/>
          <p:nvPr/>
        </p:nvGrpSpPr>
        <p:grpSpPr>
          <a:xfrm>
            <a:off x="199824" y="1257301"/>
            <a:ext cx="8744352" cy="5457047"/>
            <a:chOff x="961041" y="1701800"/>
            <a:chExt cx="10416967" cy="4875651"/>
          </a:xfrm>
        </p:grpSpPr>
        <p:pic>
          <p:nvPicPr>
            <p:cNvPr id="4" name="Picture 3">
              <a:extLst>
                <a:ext uri="{FF2B5EF4-FFF2-40B4-BE49-F238E27FC236}">
                  <a16:creationId xmlns="" xmlns:a16="http://schemas.microsoft.com/office/drawing/2014/main" id="{43FF0913-6FD4-48EF-ADB8-FAF690B004F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824"/>
            <a:stretch/>
          </p:blipFill>
          <p:spPr>
            <a:xfrm>
              <a:off x="6322534" y="1701800"/>
              <a:ext cx="5055474" cy="445770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="" xmlns:a16="http://schemas.microsoft.com/office/drawing/2014/main" id="{8FF9A387-90B9-43B0-98D3-88DBF23A9B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71" t="10345" r="9762" b="16667"/>
            <a:stretch/>
          </p:blipFill>
          <p:spPr>
            <a:xfrm>
              <a:off x="961042" y="1701800"/>
              <a:ext cx="5054901" cy="4457700"/>
            </a:xfrm>
            <a:prstGeom prst="rect">
              <a:avLst/>
            </a:prstGeom>
          </p:spPr>
        </p:pic>
        <p:sp>
          <p:nvSpPr>
            <p:cNvPr id="5" name="Put a photosensor in front of object">
              <a:extLst>
                <a:ext uri="{FF2B5EF4-FFF2-40B4-BE49-F238E27FC236}">
                  <a16:creationId xmlns="" xmlns:a16="http://schemas.microsoft.com/office/drawing/2014/main" id="{12B7D6F3-DA14-4775-B21E-2CA26D8AFCF3}"/>
                </a:ext>
              </a:extLst>
            </p:cNvPr>
            <p:cNvSpPr txBox="1"/>
            <p:nvPr/>
          </p:nvSpPr>
          <p:spPr>
            <a:xfrm>
              <a:off x="961041" y="6183017"/>
              <a:ext cx="5054902" cy="394434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5719" tIns="35719" rIns="35719" bIns="35719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perspective camera</a:t>
              </a:r>
              <a:endPara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endParaRPr>
            </a:p>
          </p:txBody>
        </p:sp>
        <p:sp>
          <p:nvSpPr>
            <p:cNvPr id="6" name="Put a photosensor in front of object">
              <a:extLst>
                <a:ext uri="{FF2B5EF4-FFF2-40B4-BE49-F238E27FC236}">
                  <a16:creationId xmlns="" xmlns:a16="http://schemas.microsoft.com/office/drawing/2014/main" id="{4C0D4BE5-8916-4F22-A32A-BD7A900EFFBA}"/>
                </a:ext>
              </a:extLst>
            </p:cNvPr>
            <p:cNvSpPr txBox="1"/>
            <p:nvPr/>
          </p:nvSpPr>
          <p:spPr>
            <a:xfrm>
              <a:off x="6322534" y="6183017"/>
              <a:ext cx="5055474" cy="394434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5719" tIns="35719" rIns="35719" bIns="35719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weak perspective camera</a:t>
              </a:r>
              <a:endPara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65944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When can we assume a weak perspective camera? </a:t>
            </a:r>
            <a:endParaRPr dirty="0"/>
          </a:p>
        </p:txBody>
      </p:sp>
      <p:sp>
        <p:nvSpPr>
          <p:cNvPr id="17" name="We can decompose the camera matrix like this:">
            <a:extLst>
              <a:ext uri="{FF2B5EF4-FFF2-40B4-BE49-F238E27FC236}">
                <a16:creationId xmlns="" xmlns:a16="http://schemas.microsoft.com/office/drawing/2014/main" id="{DAB116D2-0FC7-467D-A6C6-C7B797107253}"/>
              </a:ext>
            </a:extLst>
          </p:cNvPr>
          <p:cNvSpPr txBox="1"/>
          <p:nvPr/>
        </p:nvSpPr>
        <p:spPr>
          <a:xfrm>
            <a:off x="669303" y="1104829"/>
            <a:ext cx="8007972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sz="2800"/>
            </a:lvl1pPr>
          </a:lstStyle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 startAt="2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When we use a telecentric lens.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="" xmlns:a16="http://schemas.microsoft.com/office/drawing/2014/main" id="{312984AA-34C9-45DB-A255-90F0B219D4E9}"/>
              </a:ext>
            </a:extLst>
          </p:cNvPr>
          <p:cNvCxnSpPr>
            <a:cxnSpLocks/>
          </p:cNvCxnSpPr>
          <p:nvPr/>
        </p:nvCxnSpPr>
        <p:spPr>
          <a:xfrm>
            <a:off x="7068300" y="1801368"/>
            <a:ext cx="0" cy="4439412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="" xmlns:a16="http://schemas.microsoft.com/office/drawing/2014/main" id="{4DFB6F4B-498F-4CF5-B5E3-5C2E45DBE28E}"/>
              </a:ext>
            </a:extLst>
          </p:cNvPr>
          <p:cNvCxnSpPr>
            <a:cxnSpLocks/>
          </p:cNvCxnSpPr>
          <p:nvPr/>
        </p:nvCxnSpPr>
        <p:spPr>
          <a:xfrm>
            <a:off x="2256282" y="3628677"/>
            <a:ext cx="4812018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="" xmlns:a16="http://schemas.microsoft.com/office/drawing/2014/main" id="{CD9C3C6C-AFB0-4327-9232-C4F961D2E688}"/>
              </a:ext>
            </a:extLst>
          </p:cNvPr>
          <p:cNvCxnSpPr>
            <a:cxnSpLocks/>
          </p:cNvCxnSpPr>
          <p:nvPr/>
        </p:nvCxnSpPr>
        <p:spPr>
          <a:xfrm>
            <a:off x="2258498" y="5483232"/>
            <a:ext cx="2268185" cy="0"/>
          </a:xfrm>
          <a:prstGeom prst="straightConnector1">
            <a:avLst/>
          </a:prstGeom>
          <a:ln w="38100" cap="rnd">
            <a:solidFill>
              <a:schemeClr val="tx1"/>
            </a:solidFill>
            <a:bevel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="" xmlns:a16="http://schemas.microsoft.com/office/drawing/2014/main" id="{0BB83499-2275-4BA2-8D3B-0796947CEF24}"/>
              </a:ext>
            </a:extLst>
          </p:cNvPr>
          <p:cNvCxnSpPr>
            <a:cxnSpLocks/>
          </p:cNvCxnSpPr>
          <p:nvPr/>
        </p:nvCxnSpPr>
        <p:spPr>
          <a:xfrm>
            <a:off x="2256282" y="1801368"/>
            <a:ext cx="0" cy="365760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Put a photosensor in front of object">
            <a:extLst>
              <a:ext uri="{FF2B5EF4-FFF2-40B4-BE49-F238E27FC236}">
                <a16:creationId xmlns="" xmlns:a16="http://schemas.microsoft.com/office/drawing/2014/main" id="{CAB542D6-E787-4256-B0A2-33AE3BF37413}"/>
              </a:ext>
            </a:extLst>
          </p:cNvPr>
          <p:cNvSpPr txBox="1"/>
          <p:nvPr/>
        </p:nvSpPr>
        <p:spPr>
          <a:xfrm>
            <a:off x="2256283" y="5502839"/>
            <a:ext cx="2270400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object distance D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="" xmlns:a16="http://schemas.microsoft.com/office/drawing/2014/main" id="{52634706-24EC-422C-8F6F-E1471422C5A1}"/>
              </a:ext>
            </a:extLst>
          </p:cNvPr>
          <p:cNvCxnSpPr>
            <a:cxnSpLocks/>
          </p:cNvCxnSpPr>
          <p:nvPr/>
        </p:nvCxnSpPr>
        <p:spPr>
          <a:xfrm>
            <a:off x="4667138" y="5477499"/>
            <a:ext cx="1145286" cy="0"/>
          </a:xfrm>
          <a:prstGeom prst="straightConnector1">
            <a:avLst/>
          </a:prstGeom>
          <a:ln w="38100" cap="rnd">
            <a:solidFill>
              <a:schemeClr val="tx1"/>
            </a:solidFill>
            <a:bevel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Put a photosensor in front of object">
            <a:extLst>
              <a:ext uri="{FF2B5EF4-FFF2-40B4-BE49-F238E27FC236}">
                <a16:creationId xmlns="" xmlns:a16="http://schemas.microsoft.com/office/drawing/2014/main" id="{5FF5B5DA-E227-4472-9654-194D1FC928E4}"/>
              </a:ext>
            </a:extLst>
          </p:cNvPr>
          <p:cNvSpPr txBox="1"/>
          <p:nvPr/>
        </p:nvSpPr>
        <p:spPr>
          <a:xfrm>
            <a:off x="4442907" y="5318174"/>
            <a:ext cx="1593749" cy="8107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focal length f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="" xmlns:a16="http://schemas.microsoft.com/office/drawing/2014/main" id="{F9AD68BC-51B8-46AE-83F8-D12455C79A5D}"/>
              </a:ext>
            </a:extLst>
          </p:cNvPr>
          <p:cNvGrpSpPr/>
          <p:nvPr/>
        </p:nvGrpSpPr>
        <p:grpSpPr>
          <a:xfrm>
            <a:off x="2206363" y="2151376"/>
            <a:ext cx="4908592" cy="2957155"/>
            <a:chOff x="2941817" y="2151376"/>
            <a:chExt cx="6544789" cy="2957155"/>
          </a:xfrm>
        </p:grpSpPr>
        <p:grpSp>
          <p:nvGrpSpPr>
            <p:cNvPr id="14" name="Group 13">
              <a:extLst>
                <a:ext uri="{FF2B5EF4-FFF2-40B4-BE49-F238E27FC236}">
                  <a16:creationId xmlns="" xmlns:a16="http://schemas.microsoft.com/office/drawing/2014/main" id="{55E435CF-A2DF-4D1A-A967-44D67A0C2BDA}"/>
                </a:ext>
              </a:extLst>
            </p:cNvPr>
            <p:cNvGrpSpPr/>
            <p:nvPr/>
          </p:nvGrpSpPr>
          <p:grpSpPr>
            <a:xfrm>
              <a:off x="2941817" y="2151376"/>
              <a:ext cx="6544789" cy="2956315"/>
              <a:chOff x="2941817" y="2090416"/>
              <a:chExt cx="6544789" cy="2956315"/>
            </a:xfrm>
          </p:grpSpPr>
          <p:cxnSp>
            <p:nvCxnSpPr>
              <p:cNvPr id="34" name="Straight Connector 33">
                <a:extLst>
                  <a:ext uri="{FF2B5EF4-FFF2-40B4-BE49-F238E27FC236}">
                    <a16:creationId xmlns="" xmlns:a16="http://schemas.microsoft.com/office/drawing/2014/main" id="{FD228BAB-25B9-4F88-A681-7EF51C32B296}"/>
                  </a:ext>
                </a:extLst>
              </p:cNvPr>
              <p:cNvCxnSpPr>
                <a:cxnSpLocks/>
                <a:endCxn id="38" idx="1"/>
              </p:cNvCxnSpPr>
              <p:nvPr/>
            </p:nvCxnSpPr>
            <p:spPr>
              <a:xfrm>
                <a:off x="3012416" y="5001839"/>
                <a:ext cx="3127565" cy="12942"/>
              </a:xfrm>
              <a:prstGeom prst="line">
                <a:avLst/>
              </a:prstGeom>
              <a:ln w="38100">
                <a:solidFill>
                  <a:srgbClr val="843C0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Line">
                <a:extLst>
                  <a:ext uri="{FF2B5EF4-FFF2-40B4-BE49-F238E27FC236}">
                    <a16:creationId xmlns="" xmlns:a16="http://schemas.microsoft.com/office/drawing/2014/main" id="{F690E46A-1ECD-42BD-9C99-95B2D0AE45D3}"/>
                  </a:ext>
                </a:extLst>
              </p:cNvPr>
              <p:cNvSpPr/>
              <p:nvPr/>
            </p:nvSpPr>
            <p:spPr>
              <a:xfrm flipH="1">
                <a:off x="6129011" y="2160199"/>
                <a:ext cx="3275266" cy="591187"/>
              </a:xfrm>
              <a:prstGeom prst="line">
                <a:avLst/>
              </a:prstGeom>
              <a:ln w="38100">
                <a:solidFill>
                  <a:schemeClr val="accent2">
                    <a:lumMod val="50000"/>
                    <a:alpha val="20000"/>
                  </a:schemeClr>
                </a:solidFill>
                <a:miter lim="400000"/>
              </a:ln>
            </p:spPr>
            <p:txBody>
              <a:bodyPr lIns="35719" tIns="35719" rIns="35719" bIns="35719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/>
                </a:pPr>
                <a:endParaRPr kumimoji="0" sz="1687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6" name="Line">
                <a:extLst>
                  <a:ext uri="{FF2B5EF4-FFF2-40B4-BE49-F238E27FC236}">
                    <a16:creationId xmlns="" xmlns:a16="http://schemas.microsoft.com/office/drawing/2014/main" id="{BA1E6FA1-B438-49D5-8986-12D5080324C0}"/>
                  </a:ext>
                </a:extLst>
              </p:cNvPr>
              <p:cNvSpPr/>
              <p:nvPr/>
            </p:nvSpPr>
            <p:spPr>
              <a:xfrm flipH="1">
                <a:off x="6134070" y="2151764"/>
                <a:ext cx="3270206" cy="1952106"/>
              </a:xfrm>
              <a:prstGeom prst="line">
                <a:avLst/>
              </a:prstGeom>
              <a:ln w="38100">
                <a:solidFill>
                  <a:schemeClr val="accent2">
                    <a:lumMod val="50000"/>
                    <a:alpha val="20000"/>
                  </a:schemeClr>
                </a:solidFill>
                <a:miter lim="400000"/>
              </a:ln>
            </p:spPr>
            <p:txBody>
              <a:bodyPr lIns="35719" tIns="35719" rIns="35719" bIns="35719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/>
                </a:pPr>
                <a:endParaRPr kumimoji="0" sz="1687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7" name="Line">
                <a:extLst>
                  <a:ext uri="{FF2B5EF4-FFF2-40B4-BE49-F238E27FC236}">
                    <a16:creationId xmlns="" xmlns:a16="http://schemas.microsoft.com/office/drawing/2014/main" id="{7AF51CFA-E5AD-4D40-9514-008E5481BC1B}"/>
                  </a:ext>
                </a:extLst>
              </p:cNvPr>
              <p:cNvSpPr/>
              <p:nvPr/>
            </p:nvSpPr>
            <p:spPr>
              <a:xfrm flipH="1">
                <a:off x="6128537" y="2168635"/>
                <a:ext cx="3275742" cy="2360641"/>
              </a:xfrm>
              <a:prstGeom prst="line">
                <a:avLst/>
              </a:prstGeom>
              <a:ln w="38100">
                <a:solidFill>
                  <a:schemeClr val="accent2">
                    <a:lumMod val="50000"/>
                    <a:alpha val="20000"/>
                  </a:schemeClr>
                </a:solidFill>
                <a:miter lim="400000"/>
              </a:ln>
            </p:spPr>
            <p:txBody>
              <a:bodyPr lIns="35719" tIns="35719" rIns="35719" bIns="35719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/>
                </a:pPr>
                <a:endParaRPr kumimoji="0" sz="1687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8" name="Line">
                <a:extLst>
                  <a:ext uri="{FF2B5EF4-FFF2-40B4-BE49-F238E27FC236}">
                    <a16:creationId xmlns="" xmlns:a16="http://schemas.microsoft.com/office/drawing/2014/main" id="{32F0E630-2B7C-44CF-B175-A4628FACF439}"/>
                  </a:ext>
                </a:extLst>
              </p:cNvPr>
              <p:cNvSpPr/>
              <p:nvPr/>
            </p:nvSpPr>
            <p:spPr>
              <a:xfrm flipH="1">
                <a:off x="6139981" y="2168635"/>
                <a:ext cx="3264298" cy="2846146"/>
              </a:xfrm>
              <a:prstGeom prst="line">
                <a:avLst/>
              </a:prstGeom>
              <a:ln w="38100">
                <a:solidFill>
                  <a:schemeClr val="accent2">
                    <a:lumMod val="50000"/>
                  </a:schemeClr>
                </a:solidFill>
                <a:miter lim="400000"/>
              </a:ln>
            </p:spPr>
            <p:txBody>
              <a:bodyPr lIns="35719" tIns="35719" rIns="35719" bIns="35719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/>
                </a:pPr>
                <a:endParaRPr kumimoji="0" sz="1687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9" name="Line">
                <a:extLst>
                  <a:ext uri="{FF2B5EF4-FFF2-40B4-BE49-F238E27FC236}">
                    <a16:creationId xmlns="" xmlns:a16="http://schemas.microsoft.com/office/drawing/2014/main" id="{FB94E0CC-5703-4639-905E-E9CAE767C0AA}"/>
                  </a:ext>
                </a:extLst>
              </p:cNvPr>
              <p:cNvSpPr/>
              <p:nvPr/>
            </p:nvSpPr>
            <p:spPr>
              <a:xfrm flipV="1">
                <a:off x="3000203" y="4536084"/>
                <a:ext cx="3128809" cy="456843"/>
              </a:xfrm>
              <a:prstGeom prst="line">
                <a:avLst/>
              </a:prstGeom>
              <a:ln w="38100">
                <a:solidFill>
                  <a:schemeClr val="accent2">
                    <a:lumMod val="50000"/>
                    <a:alpha val="20000"/>
                  </a:schemeClr>
                </a:solidFill>
                <a:miter lim="400000"/>
              </a:ln>
            </p:spPr>
            <p:txBody>
              <a:bodyPr lIns="35719" tIns="35719" rIns="35719" bIns="35719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/>
                </a:pPr>
                <a:endParaRPr kumimoji="0" sz="1687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0" name="Line">
                <a:extLst>
                  <a:ext uri="{FF2B5EF4-FFF2-40B4-BE49-F238E27FC236}">
                    <a16:creationId xmlns="" xmlns:a16="http://schemas.microsoft.com/office/drawing/2014/main" id="{AA8AB293-4F45-4184-A323-4237143401B8}"/>
                  </a:ext>
                </a:extLst>
              </p:cNvPr>
              <p:cNvSpPr/>
              <p:nvPr/>
            </p:nvSpPr>
            <p:spPr>
              <a:xfrm flipV="1">
                <a:off x="3017482" y="4103871"/>
                <a:ext cx="3107278" cy="869453"/>
              </a:xfrm>
              <a:prstGeom prst="line">
                <a:avLst/>
              </a:prstGeom>
              <a:ln w="38100">
                <a:solidFill>
                  <a:schemeClr val="accent2">
                    <a:lumMod val="50000"/>
                    <a:alpha val="20000"/>
                  </a:schemeClr>
                </a:solidFill>
                <a:miter lim="400000"/>
              </a:ln>
            </p:spPr>
            <p:txBody>
              <a:bodyPr lIns="35719" tIns="35719" rIns="35719" bIns="35719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/>
                </a:pPr>
                <a:endParaRPr kumimoji="0" sz="1687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1" name="Line">
                <a:extLst>
                  <a:ext uri="{FF2B5EF4-FFF2-40B4-BE49-F238E27FC236}">
                    <a16:creationId xmlns="" xmlns:a16="http://schemas.microsoft.com/office/drawing/2014/main" id="{0642758E-439E-4CBA-B764-14186D62B871}"/>
                  </a:ext>
                </a:extLst>
              </p:cNvPr>
              <p:cNvSpPr/>
              <p:nvPr/>
            </p:nvSpPr>
            <p:spPr>
              <a:xfrm flipV="1">
                <a:off x="3017480" y="2166760"/>
                <a:ext cx="6410337" cy="2806561"/>
              </a:xfrm>
              <a:prstGeom prst="line">
                <a:avLst/>
              </a:prstGeom>
              <a:ln w="38100">
                <a:solidFill>
                  <a:schemeClr val="accent2">
                    <a:lumMod val="50000"/>
                    <a:alpha val="20000"/>
                  </a:schemeClr>
                </a:solidFill>
                <a:miter lim="400000"/>
              </a:ln>
            </p:spPr>
            <p:txBody>
              <a:bodyPr lIns="35719" tIns="35719" rIns="35719" bIns="35719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/>
                </a:pPr>
                <a:endParaRPr kumimoji="0" sz="1687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2" name="Line">
                <a:extLst>
                  <a:ext uri="{FF2B5EF4-FFF2-40B4-BE49-F238E27FC236}">
                    <a16:creationId xmlns="" xmlns:a16="http://schemas.microsoft.com/office/drawing/2014/main" id="{98D9AAB9-4C8B-4B95-BA85-145781008ECC}"/>
                  </a:ext>
                </a:extLst>
              </p:cNvPr>
              <p:cNvSpPr/>
              <p:nvPr/>
            </p:nvSpPr>
            <p:spPr>
              <a:xfrm flipV="1">
                <a:off x="3017480" y="3199626"/>
                <a:ext cx="3112190" cy="1788164"/>
              </a:xfrm>
              <a:prstGeom prst="line">
                <a:avLst/>
              </a:prstGeom>
              <a:ln w="38100">
                <a:solidFill>
                  <a:schemeClr val="accent2">
                    <a:lumMod val="50000"/>
                    <a:alpha val="20000"/>
                  </a:schemeClr>
                </a:solidFill>
                <a:miter lim="400000"/>
              </a:ln>
            </p:spPr>
            <p:txBody>
              <a:bodyPr lIns="35719" tIns="35719" rIns="35719" bIns="35719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/>
                </a:pPr>
                <a:endParaRPr kumimoji="0" sz="1687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3" name="Line">
                <a:extLst>
                  <a:ext uri="{FF2B5EF4-FFF2-40B4-BE49-F238E27FC236}">
                    <a16:creationId xmlns="" xmlns:a16="http://schemas.microsoft.com/office/drawing/2014/main" id="{02CEE6CF-1F16-4D23-994A-440E5F5A0F94}"/>
                  </a:ext>
                </a:extLst>
              </p:cNvPr>
              <p:cNvSpPr/>
              <p:nvPr/>
            </p:nvSpPr>
            <p:spPr>
              <a:xfrm flipV="1">
                <a:off x="3017479" y="2751388"/>
                <a:ext cx="3112191" cy="2219529"/>
              </a:xfrm>
              <a:prstGeom prst="line">
                <a:avLst/>
              </a:prstGeom>
              <a:ln w="38100">
                <a:solidFill>
                  <a:schemeClr val="accent2">
                    <a:lumMod val="50000"/>
                    <a:alpha val="20000"/>
                  </a:schemeClr>
                </a:solidFill>
                <a:miter lim="400000"/>
              </a:ln>
            </p:spPr>
            <p:txBody>
              <a:bodyPr lIns="35719" tIns="35719" rIns="35719" bIns="35719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/>
                </a:pPr>
                <a:endParaRPr kumimoji="0" sz="1687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4" name="Line">
                <a:extLst>
                  <a:ext uri="{FF2B5EF4-FFF2-40B4-BE49-F238E27FC236}">
                    <a16:creationId xmlns="" xmlns:a16="http://schemas.microsoft.com/office/drawing/2014/main" id="{A4E8FBD3-CC4A-4804-9E0D-8C9266497F7F}"/>
                  </a:ext>
                </a:extLst>
              </p:cNvPr>
              <p:cNvSpPr/>
              <p:nvPr/>
            </p:nvSpPr>
            <p:spPr>
              <a:xfrm flipV="1">
                <a:off x="3017480" y="2131262"/>
                <a:ext cx="3117147" cy="2839656"/>
              </a:xfrm>
              <a:prstGeom prst="line">
                <a:avLst/>
              </a:prstGeom>
              <a:ln w="38100">
                <a:solidFill>
                  <a:schemeClr val="accent2">
                    <a:lumMod val="50000"/>
                    <a:alpha val="20000"/>
                  </a:schemeClr>
                </a:solidFill>
                <a:miter lim="400000"/>
              </a:ln>
            </p:spPr>
            <p:txBody>
              <a:bodyPr lIns="35719" tIns="35719" rIns="35719" bIns="35719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/>
                </a:pPr>
                <a:endParaRPr kumimoji="0" sz="1687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="" xmlns:a16="http://schemas.microsoft.com/office/drawing/2014/main" id="{8AA9DB41-9136-45B9-9ED6-1342C1F5FB62}"/>
                  </a:ext>
                </a:extLst>
              </p:cNvPr>
              <p:cNvSpPr/>
              <p:nvPr/>
            </p:nvSpPr>
            <p:spPr>
              <a:xfrm>
                <a:off x="2941817" y="4909571"/>
                <a:ext cx="137160" cy="13716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46" name="Straight Connector 45">
                <a:extLst>
                  <a:ext uri="{FF2B5EF4-FFF2-40B4-BE49-F238E27FC236}">
                    <a16:creationId xmlns="" xmlns:a16="http://schemas.microsoft.com/office/drawing/2014/main" id="{39EF814E-B307-4A9E-85C7-31042434526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38404" y="2134312"/>
                <a:ext cx="3274046" cy="13548"/>
              </a:xfrm>
              <a:prstGeom prst="line">
                <a:avLst/>
              </a:prstGeom>
              <a:ln w="38100">
                <a:solidFill>
                  <a:schemeClr val="accent2">
                    <a:lumMod val="50000"/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Line">
                <a:extLst>
                  <a:ext uri="{FF2B5EF4-FFF2-40B4-BE49-F238E27FC236}">
                    <a16:creationId xmlns="" xmlns:a16="http://schemas.microsoft.com/office/drawing/2014/main" id="{89C24017-2EEA-4EDF-89DE-99A7AE655BA6}"/>
                  </a:ext>
                </a:extLst>
              </p:cNvPr>
              <p:cNvSpPr/>
              <p:nvPr/>
            </p:nvSpPr>
            <p:spPr>
              <a:xfrm flipH="1">
                <a:off x="6119860" y="2166228"/>
                <a:ext cx="3284417" cy="1037044"/>
              </a:xfrm>
              <a:prstGeom prst="line">
                <a:avLst/>
              </a:prstGeom>
              <a:ln w="38100">
                <a:solidFill>
                  <a:schemeClr val="accent2">
                    <a:lumMod val="50000"/>
                    <a:alpha val="20000"/>
                  </a:schemeClr>
                </a:solidFill>
                <a:miter lim="400000"/>
              </a:ln>
            </p:spPr>
            <p:txBody>
              <a:bodyPr lIns="35719" tIns="35719" rIns="35719" bIns="35719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/>
                </a:pPr>
                <a:endParaRPr kumimoji="0" sz="1687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="" xmlns:a16="http://schemas.microsoft.com/office/drawing/2014/main" id="{EBB3C4A8-6E04-4D9B-8A19-84A5602493A8}"/>
                  </a:ext>
                </a:extLst>
              </p:cNvPr>
              <p:cNvSpPr/>
              <p:nvPr/>
            </p:nvSpPr>
            <p:spPr>
              <a:xfrm>
                <a:off x="9349446" y="2090416"/>
                <a:ext cx="137160" cy="13716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="" xmlns:a16="http://schemas.microsoft.com/office/drawing/2014/main" id="{C565734F-1ACA-4985-9E3A-A955E5C135EF}"/>
                </a:ext>
              </a:extLst>
            </p:cNvPr>
            <p:cNvGrpSpPr/>
            <p:nvPr/>
          </p:nvGrpSpPr>
          <p:grpSpPr>
            <a:xfrm>
              <a:off x="2941817" y="2152216"/>
              <a:ext cx="6544789" cy="2956315"/>
              <a:chOff x="2941817" y="2106496"/>
              <a:chExt cx="6544789" cy="2956315"/>
            </a:xfrm>
          </p:grpSpPr>
          <p:cxnSp>
            <p:nvCxnSpPr>
              <p:cNvPr id="16" name="Straight Connector 15">
                <a:extLst>
                  <a:ext uri="{FF2B5EF4-FFF2-40B4-BE49-F238E27FC236}">
                    <a16:creationId xmlns="" xmlns:a16="http://schemas.microsoft.com/office/drawing/2014/main" id="{A130E5CC-A19D-412D-B081-5176EA5E33DA}"/>
                  </a:ext>
                </a:extLst>
              </p:cNvPr>
              <p:cNvCxnSpPr>
                <a:cxnSpLocks/>
                <a:endCxn id="23" idx="1"/>
              </p:cNvCxnSpPr>
              <p:nvPr/>
            </p:nvCxnSpPr>
            <p:spPr>
              <a:xfrm flipV="1">
                <a:off x="3012416" y="2138446"/>
                <a:ext cx="3127565" cy="12942"/>
              </a:xfrm>
              <a:prstGeom prst="line">
                <a:avLst/>
              </a:prstGeom>
              <a:ln w="38100">
                <a:solidFill>
                  <a:srgbClr val="008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Line">
                <a:extLst>
                  <a:ext uri="{FF2B5EF4-FFF2-40B4-BE49-F238E27FC236}">
                    <a16:creationId xmlns="" xmlns:a16="http://schemas.microsoft.com/office/drawing/2014/main" id="{432DBE8C-3C2C-4E6D-A5C5-5E5409418EEC}"/>
                  </a:ext>
                </a:extLst>
              </p:cNvPr>
              <p:cNvSpPr/>
              <p:nvPr/>
            </p:nvSpPr>
            <p:spPr>
              <a:xfrm flipH="1" flipV="1">
                <a:off x="6129011" y="4401841"/>
                <a:ext cx="3275266" cy="591187"/>
              </a:xfrm>
              <a:prstGeom prst="line">
                <a:avLst/>
              </a:prstGeom>
              <a:ln w="38100">
                <a:solidFill>
                  <a:srgbClr val="008000">
                    <a:alpha val="20000"/>
                  </a:srgbClr>
                </a:solidFill>
                <a:miter lim="400000"/>
              </a:ln>
            </p:spPr>
            <p:txBody>
              <a:bodyPr lIns="35719" tIns="35719" rIns="35719" bIns="35719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/>
                </a:pPr>
                <a:endParaRPr kumimoji="0" sz="1687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" name="Line">
                <a:extLst>
                  <a:ext uri="{FF2B5EF4-FFF2-40B4-BE49-F238E27FC236}">
                    <a16:creationId xmlns="" xmlns:a16="http://schemas.microsoft.com/office/drawing/2014/main" id="{FB67A615-C652-42BC-9D55-85314E66C632}"/>
                  </a:ext>
                </a:extLst>
              </p:cNvPr>
              <p:cNvSpPr/>
              <p:nvPr/>
            </p:nvSpPr>
            <p:spPr>
              <a:xfrm flipH="1" flipV="1">
                <a:off x="6134070" y="3049357"/>
                <a:ext cx="3270206" cy="1952106"/>
              </a:xfrm>
              <a:prstGeom prst="line">
                <a:avLst/>
              </a:prstGeom>
              <a:ln w="38100">
                <a:solidFill>
                  <a:srgbClr val="008000">
                    <a:alpha val="20000"/>
                  </a:srgbClr>
                </a:solidFill>
                <a:miter lim="400000"/>
              </a:ln>
            </p:spPr>
            <p:txBody>
              <a:bodyPr lIns="35719" tIns="35719" rIns="35719" bIns="35719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/>
                </a:pPr>
                <a:endParaRPr kumimoji="0" sz="1687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2" name="Line">
                <a:extLst>
                  <a:ext uri="{FF2B5EF4-FFF2-40B4-BE49-F238E27FC236}">
                    <a16:creationId xmlns="" xmlns:a16="http://schemas.microsoft.com/office/drawing/2014/main" id="{E3181644-9ED6-4957-A82C-F76CE5FE59D1}"/>
                  </a:ext>
                </a:extLst>
              </p:cNvPr>
              <p:cNvSpPr/>
              <p:nvPr/>
            </p:nvSpPr>
            <p:spPr>
              <a:xfrm flipH="1" flipV="1">
                <a:off x="6128537" y="2623951"/>
                <a:ext cx="3275742" cy="2360641"/>
              </a:xfrm>
              <a:prstGeom prst="line">
                <a:avLst/>
              </a:prstGeom>
              <a:ln w="38100">
                <a:solidFill>
                  <a:srgbClr val="008000">
                    <a:alpha val="20000"/>
                  </a:srgbClr>
                </a:solidFill>
                <a:miter lim="400000"/>
              </a:ln>
            </p:spPr>
            <p:txBody>
              <a:bodyPr lIns="35719" tIns="35719" rIns="35719" bIns="35719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/>
                </a:pPr>
                <a:endParaRPr kumimoji="0" sz="1687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3" name="Line">
                <a:extLst>
                  <a:ext uri="{FF2B5EF4-FFF2-40B4-BE49-F238E27FC236}">
                    <a16:creationId xmlns="" xmlns:a16="http://schemas.microsoft.com/office/drawing/2014/main" id="{8953F4D1-7811-4044-8758-7832AB384C37}"/>
                  </a:ext>
                </a:extLst>
              </p:cNvPr>
              <p:cNvSpPr/>
              <p:nvPr/>
            </p:nvSpPr>
            <p:spPr>
              <a:xfrm flipH="1" flipV="1">
                <a:off x="6139981" y="2138446"/>
                <a:ext cx="3264298" cy="2846146"/>
              </a:xfrm>
              <a:prstGeom prst="line">
                <a:avLst/>
              </a:prstGeom>
              <a:ln w="38100">
                <a:solidFill>
                  <a:srgbClr val="008000"/>
                </a:solidFill>
                <a:miter lim="400000"/>
              </a:ln>
            </p:spPr>
            <p:txBody>
              <a:bodyPr lIns="35719" tIns="35719" rIns="35719" bIns="35719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/>
                </a:pPr>
                <a:endParaRPr kumimoji="0" sz="1687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" name="Line">
                <a:extLst>
                  <a:ext uri="{FF2B5EF4-FFF2-40B4-BE49-F238E27FC236}">
                    <a16:creationId xmlns="" xmlns:a16="http://schemas.microsoft.com/office/drawing/2014/main" id="{53FF5A0E-4161-4EE6-A80E-0CDAA6ECCDCF}"/>
                  </a:ext>
                </a:extLst>
              </p:cNvPr>
              <p:cNvSpPr/>
              <p:nvPr/>
            </p:nvSpPr>
            <p:spPr>
              <a:xfrm>
                <a:off x="3000203" y="2160300"/>
                <a:ext cx="3128809" cy="456843"/>
              </a:xfrm>
              <a:prstGeom prst="line">
                <a:avLst/>
              </a:prstGeom>
              <a:ln w="38100">
                <a:solidFill>
                  <a:srgbClr val="008000">
                    <a:alpha val="20000"/>
                  </a:srgbClr>
                </a:solidFill>
                <a:miter lim="400000"/>
              </a:ln>
            </p:spPr>
            <p:txBody>
              <a:bodyPr lIns="35719" tIns="35719" rIns="35719" bIns="35719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/>
                </a:pPr>
                <a:endParaRPr kumimoji="0" sz="1687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" name="Line">
                <a:extLst>
                  <a:ext uri="{FF2B5EF4-FFF2-40B4-BE49-F238E27FC236}">
                    <a16:creationId xmlns="" xmlns:a16="http://schemas.microsoft.com/office/drawing/2014/main" id="{99CFFDB9-6A99-4FD4-866E-167C3F93C6AD}"/>
                  </a:ext>
                </a:extLst>
              </p:cNvPr>
              <p:cNvSpPr/>
              <p:nvPr/>
            </p:nvSpPr>
            <p:spPr>
              <a:xfrm>
                <a:off x="3017482" y="2179903"/>
                <a:ext cx="3107278" cy="869453"/>
              </a:xfrm>
              <a:prstGeom prst="line">
                <a:avLst/>
              </a:prstGeom>
              <a:ln w="38100">
                <a:solidFill>
                  <a:srgbClr val="008000">
                    <a:alpha val="20000"/>
                  </a:srgbClr>
                </a:solidFill>
                <a:miter lim="400000"/>
              </a:ln>
            </p:spPr>
            <p:txBody>
              <a:bodyPr lIns="35719" tIns="35719" rIns="35719" bIns="35719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/>
                </a:pPr>
                <a:endParaRPr kumimoji="0" sz="1687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6" name="Line">
                <a:extLst>
                  <a:ext uri="{FF2B5EF4-FFF2-40B4-BE49-F238E27FC236}">
                    <a16:creationId xmlns="" xmlns:a16="http://schemas.microsoft.com/office/drawing/2014/main" id="{E38AD748-A0F5-441F-B7F6-47D4B7925DDB}"/>
                  </a:ext>
                </a:extLst>
              </p:cNvPr>
              <p:cNvSpPr/>
              <p:nvPr/>
            </p:nvSpPr>
            <p:spPr>
              <a:xfrm>
                <a:off x="3017480" y="2179906"/>
                <a:ext cx="6410337" cy="2806561"/>
              </a:xfrm>
              <a:prstGeom prst="line">
                <a:avLst/>
              </a:prstGeom>
              <a:ln w="38100">
                <a:solidFill>
                  <a:srgbClr val="008000">
                    <a:alpha val="20000"/>
                  </a:srgbClr>
                </a:solidFill>
                <a:miter lim="400000"/>
              </a:ln>
            </p:spPr>
            <p:txBody>
              <a:bodyPr lIns="35719" tIns="35719" rIns="35719" bIns="35719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/>
                </a:pPr>
                <a:endParaRPr kumimoji="0" sz="1687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7" name="Line">
                <a:extLst>
                  <a:ext uri="{FF2B5EF4-FFF2-40B4-BE49-F238E27FC236}">
                    <a16:creationId xmlns="" xmlns:a16="http://schemas.microsoft.com/office/drawing/2014/main" id="{A1346319-94DE-4610-ABB0-871931C82676}"/>
                  </a:ext>
                </a:extLst>
              </p:cNvPr>
              <p:cNvSpPr/>
              <p:nvPr/>
            </p:nvSpPr>
            <p:spPr>
              <a:xfrm>
                <a:off x="3017480" y="2165437"/>
                <a:ext cx="3112190" cy="1788164"/>
              </a:xfrm>
              <a:prstGeom prst="line">
                <a:avLst/>
              </a:prstGeom>
              <a:ln w="38100">
                <a:solidFill>
                  <a:srgbClr val="008000">
                    <a:alpha val="20000"/>
                  </a:srgbClr>
                </a:solidFill>
                <a:miter lim="400000"/>
              </a:ln>
            </p:spPr>
            <p:txBody>
              <a:bodyPr lIns="35719" tIns="35719" rIns="35719" bIns="35719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/>
                </a:pPr>
                <a:endParaRPr kumimoji="0" sz="1687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8" name="Line">
                <a:extLst>
                  <a:ext uri="{FF2B5EF4-FFF2-40B4-BE49-F238E27FC236}">
                    <a16:creationId xmlns="" xmlns:a16="http://schemas.microsoft.com/office/drawing/2014/main" id="{D026B73F-D148-4595-A351-12FF847B439B}"/>
                  </a:ext>
                </a:extLst>
              </p:cNvPr>
              <p:cNvSpPr/>
              <p:nvPr/>
            </p:nvSpPr>
            <p:spPr>
              <a:xfrm>
                <a:off x="3017479" y="2182310"/>
                <a:ext cx="3112191" cy="2219529"/>
              </a:xfrm>
              <a:prstGeom prst="line">
                <a:avLst/>
              </a:prstGeom>
              <a:ln w="38100">
                <a:solidFill>
                  <a:srgbClr val="008000">
                    <a:alpha val="20000"/>
                  </a:srgbClr>
                </a:solidFill>
                <a:miter lim="400000"/>
              </a:ln>
            </p:spPr>
            <p:txBody>
              <a:bodyPr lIns="35719" tIns="35719" rIns="35719" bIns="35719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/>
                </a:pPr>
                <a:endParaRPr kumimoji="0" sz="1687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9" name="Line">
                <a:extLst>
                  <a:ext uri="{FF2B5EF4-FFF2-40B4-BE49-F238E27FC236}">
                    <a16:creationId xmlns="" xmlns:a16="http://schemas.microsoft.com/office/drawing/2014/main" id="{C8A53A48-A66E-48E5-81E9-994EEA0786BF}"/>
                  </a:ext>
                </a:extLst>
              </p:cNvPr>
              <p:cNvSpPr/>
              <p:nvPr/>
            </p:nvSpPr>
            <p:spPr>
              <a:xfrm>
                <a:off x="3017480" y="2182309"/>
                <a:ext cx="3117147" cy="2839656"/>
              </a:xfrm>
              <a:prstGeom prst="line">
                <a:avLst/>
              </a:prstGeom>
              <a:ln w="38100">
                <a:solidFill>
                  <a:srgbClr val="008000">
                    <a:alpha val="20000"/>
                  </a:srgbClr>
                </a:solidFill>
                <a:miter lim="400000"/>
              </a:ln>
            </p:spPr>
            <p:txBody>
              <a:bodyPr lIns="35719" tIns="35719" rIns="35719" bIns="35719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/>
                </a:pPr>
                <a:endParaRPr kumimoji="0" sz="1687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30" name="Straight Connector 29">
                <a:extLst>
                  <a:ext uri="{FF2B5EF4-FFF2-40B4-BE49-F238E27FC236}">
                    <a16:creationId xmlns="" xmlns:a16="http://schemas.microsoft.com/office/drawing/2014/main" id="{4EF274AA-EEBA-4BD3-9AA8-3BE0D22372C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138404" y="5005367"/>
                <a:ext cx="3274046" cy="13548"/>
              </a:xfrm>
              <a:prstGeom prst="line">
                <a:avLst/>
              </a:prstGeom>
              <a:ln w="38100">
                <a:solidFill>
                  <a:srgbClr val="008000">
                    <a:alpha val="2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Line">
                <a:extLst>
                  <a:ext uri="{FF2B5EF4-FFF2-40B4-BE49-F238E27FC236}">
                    <a16:creationId xmlns="" xmlns:a16="http://schemas.microsoft.com/office/drawing/2014/main" id="{6D3A8765-3980-4F02-B298-7F2B1E214DD5}"/>
                  </a:ext>
                </a:extLst>
              </p:cNvPr>
              <p:cNvSpPr/>
              <p:nvPr/>
            </p:nvSpPr>
            <p:spPr>
              <a:xfrm flipH="1" flipV="1">
                <a:off x="6119860" y="3949955"/>
                <a:ext cx="3284417" cy="1037044"/>
              </a:xfrm>
              <a:prstGeom prst="line">
                <a:avLst/>
              </a:prstGeom>
              <a:ln w="38100">
                <a:solidFill>
                  <a:srgbClr val="008000">
                    <a:alpha val="20000"/>
                  </a:srgbClr>
                </a:solidFill>
                <a:miter lim="400000"/>
              </a:ln>
            </p:spPr>
            <p:txBody>
              <a:bodyPr lIns="35719" tIns="35719" rIns="35719" bIns="35719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/>
                </a:pPr>
                <a:endParaRPr kumimoji="0" sz="1687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="" xmlns:a16="http://schemas.microsoft.com/office/drawing/2014/main" id="{014F35BD-ED69-4B03-8689-EE4CE5FB96F7}"/>
                  </a:ext>
                </a:extLst>
              </p:cNvPr>
              <p:cNvSpPr/>
              <p:nvPr/>
            </p:nvSpPr>
            <p:spPr>
              <a:xfrm flipV="1">
                <a:off x="2941817" y="2106496"/>
                <a:ext cx="137160" cy="13716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="" xmlns:a16="http://schemas.microsoft.com/office/drawing/2014/main" id="{6F380743-5BD2-44BF-A4F6-FA60925DE5A8}"/>
                  </a:ext>
                </a:extLst>
              </p:cNvPr>
              <p:cNvSpPr/>
              <p:nvPr/>
            </p:nvSpPr>
            <p:spPr>
              <a:xfrm flipV="1">
                <a:off x="9349446" y="4925651"/>
                <a:ext cx="137160" cy="13716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49" name="Group 48">
            <a:extLst>
              <a:ext uri="{FF2B5EF4-FFF2-40B4-BE49-F238E27FC236}">
                <a16:creationId xmlns="" xmlns:a16="http://schemas.microsoft.com/office/drawing/2014/main" id="{A6078382-784D-42B6-9D5A-3F286EDEB199}"/>
              </a:ext>
            </a:extLst>
          </p:cNvPr>
          <p:cNvGrpSpPr/>
          <p:nvPr/>
        </p:nvGrpSpPr>
        <p:grpSpPr>
          <a:xfrm>
            <a:off x="4451154" y="1796433"/>
            <a:ext cx="289652" cy="3657600"/>
            <a:chOff x="5934872" y="1796433"/>
            <a:chExt cx="386202" cy="3657600"/>
          </a:xfrm>
        </p:grpSpPr>
        <p:sp>
          <p:nvSpPr>
            <p:cNvPr id="50" name="Rectangle 49">
              <a:extLst>
                <a:ext uri="{FF2B5EF4-FFF2-40B4-BE49-F238E27FC236}">
                  <a16:creationId xmlns="" xmlns:a16="http://schemas.microsoft.com/office/drawing/2014/main" id="{F295E6E5-0615-414A-BB38-03F2C08C7CA5}"/>
                </a:ext>
              </a:extLst>
            </p:cNvPr>
            <p:cNvSpPr/>
            <p:nvPr/>
          </p:nvSpPr>
          <p:spPr>
            <a:xfrm>
              <a:off x="6082253" y="1796433"/>
              <a:ext cx="91440" cy="3657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" name="Oval 50">
              <a:extLst>
                <a:ext uri="{FF2B5EF4-FFF2-40B4-BE49-F238E27FC236}">
                  <a16:creationId xmlns="" xmlns:a16="http://schemas.microsoft.com/office/drawing/2014/main" id="{6D77A205-B4C7-4279-8ED2-399A2FC56487}"/>
                </a:ext>
              </a:extLst>
            </p:cNvPr>
            <p:cNvSpPr/>
            <p:nvPr/>
          </p:nvSpPr>
          <p:spPr>
            <a:xfrm>
              <a:off x="5934872" y="2045400"/>
              <a:ext cx="386202" cy="316655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52" name="Rectangle 51">
            <a:extLst>
              <a:ext uri="{FF2B5EF4-FFF2-40B4-BE49-F238E27FC236}">
                <a16:creationId xmlns="" xmlns:a16="http://schemas.microsoft.com/office/drawing/2014/main" id="{7E2D598C-9128-4998-93B8-FF8C9BD5B276}"/>
              </a:ext>
            </a:extLst>
          </p:cNvPr>
          <p:cNvSpPr/>
          <p:nvPr/>
        </p:nvSpPr>
        <p:spPr>
          <a:xfrm>
            <a:off x="5810603" y="1801367"/>
            <a:ext cx="68580" cy="173736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="" xmlns:a16="http://schemas.microsoft.com/office/drawing/2014/main" id="{184D68E5-2B24-41DE-816F-6B87BD66FF6B}"/>
              </a:ext>
            </a:extLst>
          </p:cNvPr>
          <p:cNvSpPr/>
          <p:nvPr/>
        </p:nvSpPr>
        <p:spPr>
          <a:xfrm>
            <a:off x="5813900" y="3717912"/>
            <a:ext cx="68580" cy="173523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="" xmlns:a16="http://schemas.microsoft.com/office/drawing/2014/main" id="{BD68D8EC-C5F6-442C-8D1E-C04B1A505D3D}"/>
              </a:ext>
            </a:extLst>
          </p:cNvPr>
          <p:cNvCxnSpPr>
            <a:cxnSpLocks/>
          </p:cNvCxnSpPr>
          <p:nvPr/>
        </p:nvCxnSpPr>
        <p:spPr>
          <a:xfrm>
            <a:off x="4667139" y="6175999"/>
            <a:ext cx="2354348" cy="0"/>
          </a:xfrm>
          <a:prstGeom prst="straightConnector1">
            <a:avLst/>
          </a:prstGeom>
          <a:ln w="38100" cap="rnd">
            <a:solidFill>
              <a:schemeClr val="tx1"/>
            </a:solidFill>
            <a:bevel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Put a photosensor in front of object">
            <a:extLst>
              <a:ext uri="{FF2B5EF4-FFF2-40B4-BE49-F238E27FC236}">
                <a16:creationId xmlns="" xmlns:a16="http://schemas.microsoft.com/office/drawing/2014/main" id="{4AED4CD9-80C0-4D7A-A473-AFDFA40B0A3D}"/>
              </a:ext>
            </a:extLst>
          </p:cNvPr>
          <p:cNvSpPr txBox="1"/>
          <p:nvPr/>
        </p:nvSpPr>
        <p:spPr>
          <a:xfrm>
            <a:off x="4667093" y="6180790"/>
            <a:ext cx="2345151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sensor distance D’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56" name="Put a photosensor in front of object">
            <a:extLst>
              <a:ext uri="{FF2B5EF4-FFF2-40B4-BE49-F238E27FC236}">
                <a16:creationId xmlns="" xmlns:a16="http://schemas.microsoft.com/office/drawing/2014/main" id="{A701906A-FE25-4764-8512-9438B43E9680}"/>
              </a:ext>
            </a:extLst>
          </p:cNvPr>
          <p:cNvSpPr txBox="1"/>
          <p:nvPr/>
        </p:nvSpPr>
        <p:spPr>
          <a:xfrm>
            <a:off x="219075" y="2301391"/>
            <a:ext cx="1820349" cy="26574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Place a pinhole at focal length, so that only rays parallel to primary ray pass through.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We can decompose the camera matrix like this:">
                <a:extLst>
                  <a:ext uri="{FF2B5EF4-FFF2-40B4-BE49-F238E27FC236}">
                    <a16:creationId xmlns="" xmlns:a16="http://schemas.microsoft.com/office/drawing/2014/main" id="{321858D3-769E-4CEB-818F-ADB2C66C7270}"/>
                  </a:ext>
                </a:extLst>
              </p:cNvPr>
              <p:cNvSpPr txBox="1"/>
              <p:nvPr/>
            </p:nvSpPr>
            <p:spPr>
              <a:xfrm>
                <a:off x="7212290" y="2408716"/>
                <a:ext cx="1778755" cy="3026791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35719" tIns="35719" rIns="35719" bIns="35719" anchor="ctr">
                <a:spAutoFit/>
              </a:bodyPr>
              <a:lstStyle>
                <a:lvl1pPr>
                  <a:defRPr sz="2800"/>
                </a:lvl1pPr>
              </a:lstStyle>
              <a:p>
                <a:pPr lvl="0">
                  <a:defRPr/>
                </a:pPr>
                <a:r>
                  <a:rPr lang="en-US" sz="2400" dirty="0" smtClean="0">
                    <a:solidFill>
                      <a:prstClr val="black"/>
                    </a:solidFill>
                    <a:latin typeface="Calibri Light" panose="020F0302020204030204"/>
                  </a:rPr>
                  <a:t>set the sensor distance as</a:t>
                </a:r>
              </a:p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𝐷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′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prstClr val="black"/>
                          </a:solidFill>
                          <a:latin typeface="Cambria Math"/>
                        </a:rPr>
                        <m:t>=2</m:t>
                      </m:r>
                      <m:r>
                        <a:rPr lang="en-US" sz="2400" b="0" i="1" smtClean="0">
                          <a:solidFill>
                            <a:prstClr val="black"/>
                          </a:solidFill>
                          <a:latin typeface="Cambria Math"/>
                        </a:rPr>
                        <m:t>𝑓</m:t>
                      </m:r>
                    </m:oMath>
                  </m:oMathPara>
                </a14:m>
                <a:endParaRPr lang="en-US" sz="2400" dirty="0">
                  <a:solidFill>
                    <a:prstClr val="black"/>
                  </a:solidFill>
                  <a:latin typeface="Calibri Light" panose="020F0302020204030204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 Light" panose="020F0302020204030204"/>
                    <a:ea typeface="+mn-ea"/>
                    <a:cs typeface="+mn-cs"/>
                  </a:rPr>
                  <a:t>in 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 Light" panose="020F0302020204030204"/>
                    <a:ea typeface="+mn-ea"/>
                    <a:cs typeface="+mn-cs"/>
                  </a:rPr>
                  <a:t>order to achieve unit magnification.</a:t>
                </a:r>
              </a:p>
            </p:txBody>
          </p:sp>
        </mc:Choice>
        <mc:Fallback xmlns="">
          <p:sp>
            <p:nvSpPr>
              <p:cNvPr id="57" name="We can decompose the camera matrix like this:">
                <a:extLst>
                  <a:ext uri="{FF2B5EF4-FFF2-40B4-BE49-F238E27FC236}">
                    <a16:creationId xmlns:a16="http://schemas.microsoft.com/office/drawing/2014/main" xmlns="" id="{321858D3-769E-4CEB-818F-ADB2C66C72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2290" y="2408716"/>
                <a:ext cx="1778755" cy="3026791"/>
              </a:xfrm>
              <a:prstGeom prst="rect">
                <a:avLst/>
              </a:prstGeom>
              <a:blipFill rotWithShape="1">
                <a:blip r:embed="rId2"/>
                <a:stretch>
                  <a:fillRect l="-8562" t="-1408" r="-6164" b="-4427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35612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2D planar transformations</a:t>
            </a:r>
            <a:endParaRPr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Line">
            <a:extLst>
              <a:ext uri="{FF2B5EF4-FFF2-40B4-BE49-F238E27FC236}">
                <a16:creationId xmlns="" xmlns:a16="http://schemas.microsoft.com/office/drawing/2014/main" id="{30B8F052-A8ED-4647-B6F3-885FD44F9867}"/>
              </a:ext>
            </a:extLst>
          </p:cNvPr>
          <p:cNvSpPr/>
          <p:nvPr/>
        </p:nvSpPr>
        <p:spPr>
          <a:xfrm flipV="1">
            <a:off x="1533096" y="1863464"/>
            <a:ext cx="1" cy="447705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17" name="Line">
            <a:extLst>
              <a:ext uri="{FF2B5EF4-FFF2-40B4-BE49-F238E27FC236}">
                <a16:creationId xmlns="" xmlns:a16="http://schemas.microsoft.com/office/drawing/2014/main" id="{8687D177-1021-4372-B701-B609FCC485E2}"/>
              </a:ext>
            </a:extLst>
          </p:cNvPr>
          <p:cNvSpPr/>
          <p:nvPr/>
        </p:nvSpPr>
        <p:spPr>
          <a:xfrm>
            <a:off x="1526583" y="6337544"/>
            <a:ext cx="6116468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18" name="Square">
            <a:extLst>
              <a:ext uri="{FF2B5EF4-FFF2-40B4-BE49-F238E27FC236}">
                <a16:creationId xmlns="" xmlns:a16="http://schemas.microsoft.com/office/drawing/2014/main" id="{BA53759D-B661-429D-BEB1-5D54512DFD19}"/>
              </a:ext>
            </a:extLst>
          </p:cNvPr>
          <p:cNvSpPr/>
          <p:nvPr/>
        </p:nvSpPr>
        <p:spPr>
          <a:xfrm>
            <a:off x="1552230" y="5173032"/>
            <a:ext cx="875616" cy="1167488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blurRad="25400" dist="25400" dir="2388334" rotWithShape="0">
              <a:srgbClr val="000000">
                <a:alpha val="7931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pic>
        <p:nvPicPr>
          <p:cNvPr id="6" name="latex-image-13.pdf" descr="latex-image-13.pdf">
            <a:extLst>
              <a:ext uri="{FF2B5EF4-FFF2-40B4-BE49-F238E27FC236}">
                <a16:creationId xmlns="" xmlns:a16="http://schemas.microsoft.com/office/drawing/2014/main" id="{1EFB8038-4732-44C0-8FD5-A8381FD654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3257" b="57003"/>
          <a:stretch/>
        </p:blipFill>
        <p:spPr>
          <a:xfrm>
            <a:off x="7766940" y="6337544"/>
            <a:ext cx="173762" cy="462775"/>
          </a:xfrm>
          <a:prstGeom prst="rect">
            <a:avLst/>
          </a:prstGeom>
          <a:ln w="12700">
            <a:miter lim="400000"/>
          </a:ln>
        </p:spPr>
      </p:pic>
      <p:pic>
        <p:nvPicPr>
          <p:cNvPr id="7" name="latex-image-13.pdf" descr="latex-image-13.pdf">
            <a:extLst>
              <a:ext uri="{FF2B5EF4-FFF2-40B4-BE49-F238E27FC236}">
                <a16:creationId xmlns="" xmlns:a16="http://schemas.microsoft.com/office/drawing/2014/main" id="{022718DE-CF18-4EBD-895E-341B203BBA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6234" r="78665"/>
          <a:stretch/>
        </p:blipFill>
        <p:spPr>
          <a:xfrm>
            <a:off x="1111556" y="1500044"/>
            <a:ext cx="221432" cy="36342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1472637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How?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111556" y="1524000"/>
            <a:ext cx="6829146" cy="5300274"/>
            <a:chOff x="1482074" y="1500044"/>
            <a:chExt cx="9105528" cy="5300274"/>
          </a:xfrm>
        </p:grpSpPr>
        <p:sp>
          <p:nvSpPr>
            <p:cNvPr id="205" name="Line"/>
            <p:cNvSpPr/>
            <p:nvPr/>
          </p:nvSpPr>
          <p:spPr>
            <a:xfrm flipV="1">
              <a:off x="2044128" y="1863464"/>
              <a:ext cx="1" cy="4477056"/>
            </a:xfrm>
            <a:prstGeom prst="line">
              <a:avLst/>
            </a:prstGeom>
            <a:ln w="25400">
              <a:solidFill>
                <a:srgbClr val="000000"/>
              </a:solidFill>
              <a:miter lim="400000"/>
              <a:tailEnd type="triangle"/>
            </a:ln>
          </p:spPr>
          <p:txBody>
            <a:bodyPr lIns="35719" tIns="35719" rIns="35719" bIns="35719" anchor="ctr"/>
            <a:lstStyle/>
            <a:p>
              <a:pPr>
                <a:defRPr sz="2400"/>
              </a:pPr>
              <a:endParaRPr sz="1687"/>
            </a:p>
          </p:txBody>
        </p:sp>
        <p:sp>
          <p:nvSpPr>
            <p:cNvPr id="206" name="Line"/>
            <p:cNvSpPr/>
            <p:nvPr/>
          </p:nvSpPr>
          <p:spPr>
            <a:xfrm>
              <a:off x="2035444" y="6337543"/>
              <a:ext cx="8155290" cy="1"/>
            </a:xfrm>
            <a:prstGeom prst="line">
              <a:avLst/>
            </a:prstGeom>
            <a:ln w="25400">
              <a:solidFill>
                <a:srgbClr val="000000"/>
              </a:solidFill>
              <a:miter lim="400000"/>
              <a:tailEnd type="triangle"/>
            </a:ln>
          </p:spPr>
          <p:txBody>
            <a:bodyPr lIns="35719" tIns="35719" rIns="35719" bIns="35719" anchor="ctr"/>
            <a:lstStyle/>
            <a:p>
              <a:pPr>
                <a:defRPr sz="2400"/>
              </a:pPr>
              <a:endParaRPr sz="1687"/>
            </a:p>
          </p:txBody>
        </p:sp>
        <p:sp>
          <p:nvSpPr>
            <p:cNvPr id="208" name="Square"/>
            <p:cNvSpPr/>
            <p:nvPr/>
          </p:nvSpPr>
          <p:spPr>
            <a:xfrm>
              <a:off x="2065458" y="4134642"/>
              <a:ext cx="2196547" cy="2196547"/>
            </a:xfrm>
            <a:prstGeom prst="rect">
              <a:avLst/>
            </a:prstGeom>
            <a:blipFill>
              <a:blip r:embed="rId2"/>
            </a:blipFill>
            <a:ln w="12700">
              <a:miter lim="400000"/>
            </a:ln>
            <a:effectLst>
              <a:outerShdw blurRad="25400" dist="25400" dir="2388334" rotWithShape="0">
                <a:srgbClr val="000000">
                  <a:alpha val="79310"/>
                </a:srgbClr>
              </a:outerShdw>
            </a:effectLst>
          </p:spPr>
          <p:txBody>
            <a:bodyPr lIns="35719" tIns="35719" rIns="35719" bIns="35719" anchor="ctr"/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 sz="1687"/>
            </a:p>
          </p:txBody>
        </p:sp>
        <p:sp>
          <p:nvSpPr>
            <p:cNvPr id="209" name="Scale"/>
            <p:cNvSpPr txBox="1"/>
            <p:nvPr/>
          </p:nvSpPr>
          <p:spPr>
            <a:xfrm>
              <a:off x="2817386" y="5012181"/>
              <a:ext cx="949835" cy="441468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35719" tIns="35719" rIns="35719" bIns="35719" anchor="ctr">
              <a:spAutoFit/>
            </a:bodyPr>
            <a:lstStyle>
              <a:lvl1pPr>
                <a:defRPr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sz="2400" b="0" dirty="0">
                  <a:latin typeface="+mj-lt"/>
                </a:rPr>
                <a:t>Scale</a:t>
              </a:r>
            </a:p>
          </p:txBody>
        </p:sp>
        <p:pic>
          <p:nvPicPr>
            <p:cNvPr id="10" name="latex-image-13.pdf" descr="latex-image-13.pdf">
              <a:extLst>
                <a:ext uri="{FF2B5EF4-FFF2-40B4-BE49-F238E27FC236}">
                  <a16:creationId xmlns="" xmlns:a16="http://schemas.microsoft.com/office/drawing/2014/main" id="{93DB1192-4DD3-491D-A0B4-40959FCECA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83257" b="57003"/>
            <a:stretch/>
          </p:blipFill>
          <p:spPr>
            <a:xfrm>
              <a:off x="10355919" y="6337543"/>
              <a:ext cx="231683" cy="462775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11" name="latex-image-13.pdf" descr="latex-image-13.pdf">
              <a:extLst>
                <a:ext uri="{FF2B5EF4-FFF2-40B4-BE49-F238E27FC236}">
                  <a16:creationId xmlns="" xmlns:a16="http://schemas.microsoft.com/office/drawing/2014/main" id="{93A82CB0-5F74-4CF6-B724-2307AAC611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66234" r="78665"/>
            <a:stretch/>
          </p:blipFill>
          <p:spPr>
            <a:xfrm>
              <a:off x="1482074" y="1500044"/>
              <a:ext cx="295243" cy="363420"/>
            </a:xfrm>
            <a:prstGeom prst="rect">
              <a:avLst/>
            </a:prstGeom>
            <a:ln w="12700">
              <a:miter lim="400000"/>
            </a:ln>
          </p:spPr>
        </p:pic>
      </p:grp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52400" y="0"/>
            <a:ext cx="8839200" cy="762000"/>
          </a:xfrm>
        </p:spPr>
        <p:txBody>
          <a:bodyPr/>
          <a:lstStyle/>
          <a:p>
            <a:r>
              <a:rPr lang="en-US" dirty="0"/>
              <a:t>scale</a:t>
            </a:r>
          </a:p>
        </p:txBody>
      </p:sp>
    </p:spTree>
    <p:extLst>
      <p:ext uri="{BB962C8B-B14F-4D97-AF65-F5344CB8AC3E}">
        <p14:creationId xmlns:p14="http://schemas.microsoft.com/office/powerpoint/2010/main" val="11049447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1111556" y="1524000"/>
            <a:ext cx="6829146" cy="5300274"/>
            <a:chOff x="1482074" y="1500044"/>
            <a:chExt cx="9105528" cy="5300274"/>
          </a:xfrm>
        </p:grpSpPr>
        <p:sp>
          <p:nvSpPr>
            <p:cNvPr id="205" name="Line"/>
            <p:cNvSpPr/>
            <p:nvPr/>
          </p:nvSpPr>
          <p:spPr>
            <a:xfrm flipV="1">
              <a:off x="2044128" y="1863464"/>
              <a:ext cx="1" cy="4477056"/>
            </a:xfrm>
            <a:prstGeom prst="line">
              <a:avLst/>
            </a:prstGeom>
            <a:ln w="25400">
              <a:solidFill>
                <a:srgbClr val="000000"/>
              </a:solidFill>
              <a:miter lim="400000"/>
              <a:tailEnd type="triangle"/>
            </a:ln>
          </p:spPr>
          <p:txBody>
            <a:bodyPr lIns="35719" tIns="35719" rIns="35719" bIns="35719" anchor="ctr"/>
            <a:lstStyle/>
            <a:p>
              <a:pPr>
                <a:defRPr sz="2400"/>
              </a:pPr>
              <a:endParaRPr sz="1687"/>
            </a:p>
          </p:txBody>
        </p:sp>
        <p:sp>
          <p:nvSpPr>
            <p:cNvPr id="206" name="Line"/>
            <p:cNvSpPr/>
            <p:nvPr/>
          </p:nvSpPr>
          <p:spPr>
            <a:xfrm>
              <a:off x="2035444" y="6337543"/>
              <a:ext cx="8155290" cy="1"/>
            </a:xfrm>
            <a:prstGeom prst="line">
              <a:avLst/>
            </a:prstGeom>
            <a:ln w="25400">
              <a:solidFill>
                <a:srgbClr val="000000"/>
              </a:solidFill>
              <a:miter lim="400000"/>
              <a:tailEnd type="triangle"/>
            </a:ln>
          </p:spPr>
          <p:txBody>
            <a:bodyPr lIns="35719" tIns="35719" rIns="35719" bIns="35719" anchor="ctr"/>
            <a:lstStyle/>
            <a:p>
              <a:pPr>
                <a:defRPr sz="2400"/>
              </a:pPr>
              <a:endParaRPr sz="1687"/>
            </a:p>
          </p:txBody>
        </p:sp>
        <p:sp>
          <p:nvSpPr>
            <p:cNvPr id="208" name="Square"/>
            <p:cNvSpPr/>
            <p:nvPr/>
          </p:nvSpPr>
          <p:spPr>
            <a:xfrm>
              <a:off x="2065458" y="4134642"/>
              <a:ext cx="2196547" cy="2196547"/>
            </a:xfrm>
            <a:prstGeom prst="rect">
              <a:avLst/>
            </a:prstGeom>
            <a:blipFill>
              <a:blip r:embed="rId2"/>
            </a:blipFill>
            <a:ln w="12700">
              <a:miter lim="400000"/>
            </a:ln>
            <a:effectLst>
              <a:outerShdw blurRad="25400" dist="25400" dir="2388334" rotWithShape="0">
                <a:srgbClr val="000000">
                  <a:alpha val="79310"/>
                </a:srgbClr>
              </a:outerShdw>
            </a:effectLst>
          </p:spPr>
          <p:txBody>
            <a:bodyPr lIns="35719" tIns="35719" rIns="35719" bIns="35719" anchor="ctr"/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 sz="1687"/>
            </a:p>
          </p:txBody>
        </p:sp>
        <p:sp>
          <p:nvSpPr>
            <p:cNvPr id="209" name="Scale"/>
            <p:cNvSpPr txBox="1"/>
            <p:nvPr/>
          </p:nvSpPr>
          <p:spPr>
            <a:xfrm>
              <a:off x="2817386" y="5012181"/>
              <a:ext cx="949835" cy="441468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35719" tIns="35719" rIns="35719" bIns="35719" anchor="ctr">
              <a:spAutoFit/>
            </a:bodyPr>
            <a:lstStyle>
              <a:lvl1pPr>
                <a:defRPr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sz="2400" b="0" dirty="0">
                  <a:latin typeface="+mj-lt"/>
                </a:rPr>
                <a:t>Scale</a:t>
              </a:r>
            </a:p>
          </p:txBody>
        </p:sp>
        <p:pic>
          <p:nvPicPr>
            <p:cNvPr id="10" name="latex-image-13.pdf" descr="latex-image-13.pdf">
              <a:extLst>
                <a:ext uri="{FF2B5EF4-FFF2-40B4-BE49-F238E27FC236}">
                  <a16:creationId xmlns="" xmlns:a16="http://schemas.microsoft.com/office/drawing/2014/main" id="{93DB1192-4DD3-491D-A0B4-40959FCECA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83257" b="57003"/>
            <a:stretch/>
          </p:blipFill>
          <p:spPr>
            <a:xfrm>
              <a:off x="10355919" y="6337543"/>
              <a:ext cx="231683" cy="462775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11" name="latex-image-13.pdf" descr="latex-image-13.pdf">
              <a:extLst>
                <a:ext uri="{FF2B5EF4-FFF2-40B4-BE49-F238E27FC236}">
                  <a16:creationId xmlns="" xmlns:a16="http://schemas.microsoft.com/office/drawing/2014/main" id="{93A82CB0-5F74-4CF6-B724-2307AAC611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66234" r="78665"/>
            <a:stretch/>
          </p:blipFill>
          <p:spPr>
            <a:xfrm>
              <a:off x="1482074" y="1500044"/>
              <a:ext cx="295243" cy="363420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17" name="latex-image-13.pdf" descr="latex-image-13.pdf">
              <a:extLst>
                <a:ext uri="{FF2B5EF4-FFF2-40B4-BE49-F238E27FC236}">
                  <a16:creationId xmlns="" xmlns:a16="http://schemas.microsoft.com/office/drawing/2014/main" id="{37DAB089-F1D6-4C5E-B8EF-B90AB92705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14177" y="1634783"/>
              <a:ext cx="1383823" cy="1076307"/>
            </a:xfrm>
            <a:prstGeom prst="rect">
              <a:avLst/>
            </a:prstGeom>
            <a:ln w="12700">
              <a:miter lim="400000"/>
            </a:ln>
          </p:spPr>
        </p:pic>
      </p:grp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52400" y="0"/>
            <a:ext cx="8839200" cy="762000"/>
          </a:xfrm>
        </p:spPr>
        <p:txBody>
          <a:bodyPr/>
          <a:lstStyle/>
          <a:p>
            <a:r>
              <a:rPr lang="en-US" dirty="0"/>
              <a:t>scale</a:t>
            </a:r>
          </a:p>
        </p:txBody>
      </p:sp>
    </p:spTree>
    <p:extLst>
      <p:ext uri="{BB962C8B-B14F-4D97-AF65-F5344CB8AC3E}">
        <p14:creationId xmlns:p14="http://schemas.microsoft.com/office/powerpoint/2010/main" val="1647519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1111556" y="1524000"/>
            <a:ext cx="7232346" cy="5300274"/>
            <a:chOff x="1482074" y="1500044"/>
            <a:chExt cx="9643128" cy="5300274"/>
          </a:xfrm>
        </p:grpSpPr>
        <p:sp>
          <p:nvSpPr>
            <p:cNvPr id="205" name="Line"/>
            <p:cNvSpPr/>
            <p:nvPr/>
          </p:nvSpPr>
          <p:spPr>
            <a:xfrm flipV="1">
              <a:off x="2044128" y="1863464"/>
              <a:ext cx="1" cy="4477056"/>
            </a:xfrm>
            <a:prstGeom prst="line">
              <a:avLst/>
            </a:prstGeom>
            <a:ln w="25400">
              <a:solidFill>
                <a:srgbClr val="000000"/>
              </a:solidFill>
              <a:miter lim="400000"/>
              <a:tailEnd type="triangle"/>
            </a:ln>
          </p:spPr>
          <p:txBody>
            <a:bodyPr lIns="35719" tIns="35719" rIns="35719" bIns="35719" anchor="ctr"/>
            <a:lstStyle/>
            <a:p>
              <a:pPr>
                <a:defRPr sz="2400"/>
              </a:pPr>
              <a:endParaRPr sz="1687"/>
            </a:p>
          </p:txBody>
        </p:sp>
        <p:sp>
          <p:nvSpPr>
            <p:cNvPr id="206" name="Line"/>
            <p:cNvSpPr/>
            <p:nvPr/>
          </p:nvSpPr>
          <p:spPr>
            <a:xfrm>
              <a:off x="2035444" y="6337543"/>
              <a:ext cx="8155290" cy="1"/>
            </a:xfrm>
            <a:prstGeom prst="line">
              <a:avLst/>
            </a:prstGeom>
            <a:ln w="25400">
              <a:solidFill>
                <a:srgbClr val="000000"/>
              </a:solidFill>
              <a:miter lim="400000"/>
              <a:tailEnd type="triangle"/>
            </a:ln>
          </p:spPr>
          <p:txBody>
            <a:bodyPr lIns="35719" tIns="35719" rIns="35719" bIns="35719" anchor="ctr"/>
            <a:lstStyle/>
            <a:p>
              <a:pPr>
                <a:defRPr sz="2400"/>
              </a:pPr>
              <a:endParaRPr sz="1687"/>
            </a:p>
          </p:txBody>
        </p:sp>
        <p:sp>
          <p:nvSpPr>
            <p:cNvPr id="208" name="Square"/>
            <p:cNvSpPr/>
            <p:nvPr/>
          </p:nvSpPr>
          <p:spPr>
            <a:xfrm>
              <a:off x="2065458" y="4134642"/>
              <a:ext cx="2196547" cy="2196547"/>
            </a:xfrm>
            <a:prstGeom prst="rect">
              <a:avLst/>
            </a:prstGeom>
            <a:blipFill>
              <a:blip r:embed="rId2"/>
            </a:blipFill>
            <a:ln w="12700">
              <a:miter lim="400000"/>
            </a:ln>
            <a:effectLst>
              <a:outerShdw blurRad="25400" dist="25400" dir="2388334" rotWithShape="0">
                <a:srgbClr val="000000">
                  <a:alpha val="79310"/>
                </a:srgbClr>
              </a:outerShdw>
            </a:effectLst>
          </p:spPr>
          <p:txBody>
            <a:bodyPr lIns="35719" tIns="35719" rIns="35719" bIns="35719" anchor="ctr"/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 sz="1687"/>
            </a:p>
          </p:txBody>
        </p:sp>
        <p:sp>
          <p:nvSpPr>
            <p:cNvPr id="209" name="Scale"/>
            <p:cNvSpPr txBox="1"/>
            <p:nvPr/>
          </p:nvSpPr>
          <p:spPr>
            <a:xfrm>
              <a:off x="2817386" y="5012181"/>
              <a:ext cx="949835" cy="441468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35719" tIns="35719" rIns="35719" bIns="35719" anchor="ctr">
              <a:spAutoFit/>
            </a:bodyPr>
            <a:lstStyle>
              <a:lvl1pPr>
                <a:defRPr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sz="2400" b="0" dirty="0">
                  <a:latin typeface="+mj-lt"/>
                </a:rPr>
                <a:t>Scale</a:t>
              </a:r>
            </a:p>
          </p:txBody>
        </p:sp>
        <p:pic>
          <p:nvPicPr>
            <p:cNvPr id="10" name="latex-image-13.pdf" descr="latex-image-13.pdf">
              <a:extLst>
                <a:ext uri="{FF2B5EF4-FFF2-40B4-BE49-F238E27FC236}">
                  <a16:creationId xmlns="" xmlns:a16="http://schemas.microsoft.com/office/drawing/2014/main" id="{93DB1192-4DD3-491D-A0B4-40959FCECA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83257" b="57003"/>
            <a:stretch/>
          </p:blipFill>
          <p:spPr>
            <a:xfrm>
              <a:off x="10355919" y="6337543"/>
              <a:ext cx="231683" cy="462775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11" name="latex-image-13.pdf" descr="latex-image-13.pdf">
              <a:extLst>
                <a:ext uri="{FF2B5EF4-FFF2-40B4-BE49-F238E27FC236}">
                  <a16:creationId xmlns="" xmlns:a16="http://schemas.microsoft.com/office/drawing/2014/main" id="{93A82CB0-5F74-4CF6-B724-2307AAC611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66234" r="78665"/>
            <a:stretch/>
          </p:blipFill>
          <p:spPr>
            <a:xfrm>
              <a:off x="1482074" y="1500044"/>
              <a:ext cx="295243" cy="363420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13" name="Line">
              <a:extLst>
                <a:ext uri="{FF2B5EF4-FFF2-40B4-BE49-F238E27FC236}">
                  <a16:creationId xmlns="" xmlns:a16="http://schemas.microsoft.com/office/drawing/2014/main" id="{94D74F8B-6EBC-47A5-9CCF-C7D812391F40}"/>
                </a:ext>
              </a:extLst>
            </p:cNvPr>
            <p:cNvSpPr/>
            <p:nvPr/>
          </p:nvSpPr>
          <p:spPr>
            <a:xfrm rot="16200000">
              <a:off x="8749480" y="3976543"/>
              <a:ext cx="228601" cy="9144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5635" y="21600"/>
                    <a:pt x="10800" y="20794"/>
                    <a:pt x="10800" y="19800"/>
                  </a:cubicBezTo>
                  <a:lnTo>
                    <a:pt x="10800" y="12600"/>
                  </a:lnTo>
                  <a:cubicBezTo>
                    <a:pt x="10800" y="11606"/>
                    <a:pt x="5965" y="10800"/>
                    <a:pt x="0" y="10800"/>
                  </a:cubicBezTo>
                  <a:cubicBezTo>
                    <a:pt x="5965" y="10800"/>
                    <a:pt x="10800" y="9994"/>
                    <a:pt x="10800" y="9000"/>
                  </a:cubicBezTo>
                  <a:lnTo>
                    <a:pt x="10800" y="1800"/>
                  </a:lnTo>
                  <a:cubicBezTo>
                    <a:pt x="10800" y="806"/>
                    <a:pt x="15635" y="0"/>
                    <a:pt x="21600" y="0"/>
                  </a:cubicBezTo>
                </a:path>
              </a:pathLst>
            </a:custGeom>
            <a:ln w="25400">
              <a:solidFill>
                <a:schemeClr val="tx1"/>
              </a:solidFill>
            </a:ln>
          </p:spPr>
          <p:txBody>
            <a:bodyPr lIns="0" tIns="0" rIns="0" bIns="0"/>
            <a:lstStyle/>
            <a:p>
              <a:pPr defTabSz="342888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844"/>
            </a:p>
          </p:txBody>
        </p:sp>
        <p:sp>
          <p:nvSpPr>
            <p:cNvPr id="14" name="scaling matrix S">
              <a:extLst>
                <a:ext uri="{FF2B5EF4-FFF2-40B4-BE49-F238E27FC236}">
                  <a16:creationId xmlns="" xmlns:a16="http://schemas.microsoft.com/office/drawing/2014/main" id="{23FA5093-C267-41A3-9E5C-463B0F7663D9}"/>
                </a:ext>
              </a:extLst>
            </p:cNvPr>
            <p:cNvSpPr txBox="1"/>
            <p:nvPr/>
          </p:nvSpPr>
          <p:spPr>
            <a:xfrm>
              <a:off x="7624687" y="4503898"/>
              <a:ext cx="2638223" cy="42343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26789" tIns="26789" rIns="26789" bIns="26789" anchor="ctr">
              <a:spAutoFit/>
            </a:bodyPr>
            <a:lstStyle>
              <a:lvl1pPr defTabSz="975360">
                <a:buClr>
                  <a:srgbClr val="000000"/>
                </a:buClr>
                <a:defRPr sz="1800" i="1">
                  <a:uFill>
                    <a:solidFill>
                      <a:srgbClr val="000000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 algn="ctr">
                <a:defRPr i="0"/>
              </a:pPr>
              <a:r>
                <a:rPr sz="2400" dirty="0">
                  <a:latin typeface="+mj-lt"/>
                </a:rPr>
                <a:t>scaling matrix S</a:t>
              </a:r>
            </a:p>
          </p:txBody>
        </p:sp>
        <p:pic>
          <p:nvPicPr>
            <p:cNvPr id="15" name="latex-image-12.pdf" descr="latex-image-12.pdf">
              <a:extLst>
                <a:ext uri="{FF2B5EF4-FFF2-40B4-BE49-F238E27FC236}">
                  <a16:creationId xmlns="" xmlns:a16="http://schemas.microsoft.com/office/drawing/2014/main" id="{88EB5A00-745E-4B70-B5FF-052CAB9E90C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44778" y="3566516"/>
              <a:ext cx="3411141" cy="776884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16" name="Scale">
              <a:extLst>
                <a:ext uri="{FF2B5EF4-FFF2-40B4-BE49-F238E27FC236}">
                  <a16:creationId xmlns="" xmlns:a16="http://schemas.microsoft.com/office/drawing/2014/main" id="{80F2CFC1-8147-4AAA-A595-60F163B5592C}"/>
                </a:ext>
              </a:extLst>
            </p:cNvPr>
            <p:cNvSpPr txBox="1"/>
            <p:nvPr/>
          </p:nvSpPr>
          <p:spPr>
            <a:xfrm>
              <a:off x="6315075" y="2694401"/>
              <a:ext cx="4810127" cy="81079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5719" tIns="35719" rIns="35719" bIns="35719" anchor="ctr">
              <a:spAutoFit/>
            </a:bodyPr>
            <a:lstStyle>
              <a:lvl1pPr>
                <a:defRPr b="1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lang="en-US" sz="2400" b="0" dirty="0">
                  <a:latin typeface="+mj-lt"/>
                </a:rPr>
                <a:t>matrix representation of scaling:</a:t>
              </a:r>
              <a:endParaRPr sz="2400" b="0" dirty="0">
                <a:latin typeface="+mj-lt"/>
              </a:endParaRPr>
            </a:p>
          </p:txBody>
        </p:sp>
        <p:pic>
          <p:nvPicPr>
            <p:cNvPr id="17" name="latex-image-13.pdf" descr="latex-image-13.pdf">
              <a:extLst>
                <a:ext uri="{FF2B5EF4-FFF2-40B4-BE49-F238E27FC236}">
                  <a16:creationId xmlns="" xmlns:a16="http://schemas.microsoft.com/office/drawing/2014/main" id="{37DAB089-F1D6-4C5E-B8EF-B90AB92705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14177" y="1634783"/>
              <a:ext cx="1383823" cy="1076307"/>
            </a:xfrm>
            <a:prstGeom prst="rect">
              <a:avLst/>
            </a:prstGeom>
            <a:ln w="12700">
              <a:miter lim="400000"/>
            </a:ln>
          </p:spPr>
        </p:pic>
      </p:grp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52400" y="0"/>
            <a:ext cx="8839200" cy="762000"/>
          </a:xfrm>
        </p:spPr>
        <p:txBody>
          <a:bodyPr/>
          <a:lstStyle/>
          <a:p>
            <a:r>
              <a:rPr lang="en-US" dirty="0"/>
              <a:t>scale</a:t>
            </a:r>
          </a:p>
        </p:txBody>
      </p:sp>
    </p:spTree>
    <p:extLst>
      <p:ext uri="{BB962C8B-B14F-4D97-AF65-F5344CB8AC3E}">
        <p14:creationId xmlns:p14="http://schemas.microsoft.com/office/powerpoint/2010/main" val="327170020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heme/theme1.xml><?xml version="1.0" encoding="utf-8"?>
<a:theme xmlns:a="http://schemas.openxmlformats.org/drawingml/2006/main" name="class_layout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1253</TotalTime>
  <Words>2098</Words>
  <Application>Microsoft Office PowerPoint</Application>
  <PresentationFormat>On-screen Show (4:3)</PresentationFormat>
  <Paragraphs>753</Paragraphs>
  <Slides>58</Slides>
  <Notes>17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59" baseType="lpstr">
      <vt:lpstr>class_layout</vt:lpstr>
      <vt:lpstr>Geometric transformation</vt:lpstr>
      <vt:lpstr>References</vt:lpstr>
      <vt:lpstr>contents</vt:lpstr>
      <vt:lpstr>objective</vt:lpstr>
      <vt:lpstr>objective</vt:lpstr>
      <vt:lpstr>2D planar transformations</vt:lpstr>
      <vt:lpstr>scale</vt:lpstr>
      <vt:lpstr>scale</vt:lpstr>
      <vt:lpstr>scale</vt:lpstr>
      <vt:lpstr>Shear</vt:lpstr>
      <vt:lpstr>Shear</vt:lpstr>
      <vt:lpstr>Rotation </vt:lpstr>
      <vt:lpstr>Rotation </vt:lpstr>
      <vt:lpstr>Rotation</vt:lpstr>
      <vt:lpstr>Concatenation</vt:lpstr>
      <vt:lpstr>Concatenation</vt:lpstr>
      <vt:lpstr>Translation</vt:lpstr>
      <vt:lpstr>Translation</vt:lpstr>
      <vt:lpstr>Translation</vt:lpstr>
      <vt:lpstr>Homogeneous coordinates</vt:lpstr>
      <vt:lpstr>Homogeneous coordinates</vt:lpstr>
      <vt:lpstr>Translation</vt:lpstr>
      <vt:lpstr>Translation</vt:lpstr>
      <vt:lpstr>Side note: linear transformation</vt:lpstr>
      <vt:lpstr>Affine Transformations</vt:lpstr>
      <vt:lpstr>Affine transformation: example</vt:lpstr>
      <vt:lpstr>Projective transformation</vt:lpstr>
      <vt:lpstr>Projective transformation</vt:lpstr>
      <vt:lpstr>Projective transformation</vt:lpstr>
      <vt:lpstr>contents</vt:lpstr>
      <vt:lpstr>3D-&gt;3D transformations</vt:lpstr>
      <vt:lpstr>3D-&gt;3D transformations</vt:lpstr>
      <vt:lpstr>contents</vt:lpstr>
      <vt:lpstr>3D projection</vt:lpstr>
      <vt:lpstr>Perspective- definition</vt:lpstr>
      <vt:lpstr>Perspective projection </vt:lpstr>
      <vt:lpstr>perspective manipulation</vt:lpstr>
      <vt:lpstr>Street art- perspective manipulation</vt:lpstr>
      <vt:lpstr>perspective manipulation- Ames Room</vt:lpstr>
      <vt:lpstr>Image plane</vt:lpstr>
      <vt:lpstr>Perspective projection</vt:lpstr>
      <vt:lpstr>Perspective projection</vt:lpstr>
      <vt:lpstr>Perspective projection</vt:lpstr>
      <vt:lpstr>Perspective projection</vt:lpstr>
      <vt:lpstr>Perspective projection</vt:lpstr>
      <vt:lpstr>Vertigo effect</vt:lpstr>
      <vt:lpstr>Vertigo effect</vt:lpstr>
      <vt:lpstr>Vertigo effect</vt:lpstr>
      <vt:lpstr>contents</vt:lpstr>
      <vt:lpstr>Orthographic projection</vt:lpstr>
      <vt:lpstr>Orthographic projection</vt:lpstr>
      <vt:lpstr>Orthographic projection</vt:lpstr>
      <vt:lpstr>Orthographic projection</vt:lpstr>
      <vt:lpstr>Orthographic projection</vt:lpstr>
      <vt:lpstr>Orthographic projection</vt:lpstr>
      <vt:lpstr>PowerPoint Presentation</vt:lpstr>
      <vt:lpstr>Different cameras</vt:lpstr>
      <vt:lpstr>When can we assume a weak perspective camera? 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Jonathan Chechik</dc:creator>
  <cp:lastModifiedBy>Yoni Chechik</cp:lastModifiedBy>
  <cp:revision>71</cp:revision>
  <dcterms:created xsi:type="dcterms:W3CDTF">2006-08-16T00:00:00Z</dcterms:created>
  <dcterms:modified xsi:type="dcterms:W3CDTF">2019-11-05T11:41:18Z</dcterms:modified>
</cp:coreProperties>
</file>